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Default Extension="fntdata" ContentType="application/x-fontdata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diagrams/layout6.xml" ContentType="application/vnd.openxmlformats-officedocument.drawingml.diagramLayout+xml"/>
  <Override PartName="/ppt/diagrams/data4.xml" ContentType="application/vnd.openxmlformats-officedocument.drawingml.diagramData+xml"/>
  <Override PartName="/ppt/diagrams/data6.xml" ContentType="application/vnd.openxmlformats-officedocument.drawingml.diagramData+xml"/>
  <Override PartName="/ppt/diagrams/layout8.xml" ContentType="application/vnd.openxmlformats-officedocument.drawingml.diagramLayout+xml"/>
  <Override PartName="/ppt/diagrams/colors6.xml" ContentType="application/vnd.openxmlformats-officedocument.drawingml.diagramColors+xml"/>
  <Override PartName="/ppt/diagrams/layout5.xml" ContentType="application/vnd.openxmlformats-officedocument.drawingml.diagramLayout+xml"/>
  <Override PartName="/ppt/diagrams/data3.xml" ContentType="application/vnd.openxmlformats-officedocument.drawingml.diagramData+xml"/>
  <Override PartName="/ppt/diagrams/drawing1.xml" ContentType="application/vnd.ms-office.drawingml.diagramDrawing+xml"/>
  <Override PartName="/ppt/diagrams/colors3.xml" ContentType="application/vnd.openxmlformats-officedocument.drawingml.diagramColors+xml"/>
  <Override PartName="/ppt/diagrams/layout1.xml" ContentType="application/vnd.openxmlformats-officedocument.drawingml.diagramLayout+xml"/>
  <Override PartName="/ppt/diagrams/quickStyle7.xml" ContentType="application/vnd.openxmlformats-officedocument.drawingml.diagramStyle+xml"/>
  <Override PartName="/ppt/diagrams/drawing8.xml" ContentType="application/vnd.ms-office.drawingml.diagramDrawing+xml"/>
  <Override PartName="/ppt/diagrams/data1.xml" ContentType="application/vnd.openxmlformats-officedocument.drawingml.diagramData+xml"/>
  <Override PartName="/ppt/diagrams/data5.xml" ContentType="application/vnd.openxmlformats-officedocument.drawingml.diagramData+xml"/>
  <Override PartName="/ppt/diagrams/colors2.xml" ContentType="application/vnd.openxmlformats-officedocument.drawingml.diagramColors+xml"/>
  <Override PartName="/ppt/diagrams/data2.xml" ContentType="application/vnd.openxmlformats-officedocument.drawingml.diagramData+xml"/>
  <Override PartName="/ppt/diagrams/colors4.xml" ContentType="application/vnd.openxmlformats-officedocument.drawingml.diagramColors+xml"/>
  <Override PartName="/ppt/diagrams/colors8.xml" ContentType="application/vnd.openxmlformats-officedocument.drawingml.diagramColors+xml"/>
  <Override PartName="/ppt/diagrams/quickStyle2.xml" ContentType="application/vnd.openxmlformats-officedocument.drawingml.diagramStyle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quickStyle4.xml" ContentType="application/vnd.openxmlformats-officedocument.drawingml.diagramStyle+xml"/>
  <Override PartName="/ppt/diagrams/drawing7.xml" ContentType="application/vnd.ms-office.drawingml.diagramDrawing+xml"/>
  <Override PartName="/ppt/diagrams/drawing4.xml" ContentType="application/vnd.ms-office.drawingml.diagramDrawing+xml"/>
  <Override PartName="/ppt/diagrams/drawing5.xml" ContentType="application/vnd.ms-office.drawingml.diagramDrawing+xml"/>
  <Override PartName="/ppt/diagrams/quickStyle5.xml" ContentType="application/vnd.openxmlformats-officedocument.drawingml.diagramStyle+xml"/>
  <Override PartName="/ppt/diagrams/data8.xml" ContentType="application/vnd.openxmlformats-officedocument.drawingml.diagramData+xml"/>
  <Override PartName="/ppt/diagrams/colors1.xml" ContentType="application/vnd.openxmlformats-officedocument.drawingml.diagramColors+xml"/>
  <Override PartName="/ppt/diagrams/quickStyle6.xml" ContentType="application/vnd.openxmlformats-officedocument.drawingml.diagramStyle+xml"/>
  <Override PartName="/ppt/diagrams/colors7.xml" ContentType="application/vnd.openxmlformats-officedocument.drawingml.diagramColors+xml"/>
  <Override PartName="/ppt/diagrams/quickStyle1.xml" ContentType="application/vnd.openxmlformats-officedocument.drawingml.diagramStyle+xml"/>
  <Override PartName="/ppt/diagrams/layout3.xml" ContentType="application/vnd.openxmlformats-officedocument.drawingml.diagramLayout+xml"/>
  <Override PartName="/ppt/diagrams/quickStyle8.xml" ContentType="application/vnd.openxmlformats-officedocument.drawingml.diagramStyle+xml"/>
  <Override PartName="/ppt/diagrams/drawing2.xml" ContentType="application/vnd.ms-office.drawingml.diagramDrawing+xml"/>
  <Override PartName="/ppt/diagrams/layout2.xml" ContentType="application/vnd.openxmlformats-officedocument.drawingml.diagramLayout+xml"/>
  <Override PartName="/ppt/diagrams/layout4.xml" ContentType="application/vnd.openxmlformats-officedocument.drawingml.diagramLayout+xml"/>
  <Override PartName="/ppt/diagrams/drawing3.xml" ContentType="application/vnd.ms-office.drawingml.diagramDrawing+xml"/>
  <Override PartName="/ppt/diagrams/quickStyle3.xml" ContentType="application/vnd.openxmlformats-officedocument.drawingml.diagramStyle+xml"/>
  <Override PartName="/ppt/diagrams/colors5.xml" ContentType="application/vnd.openxmlformats-officedocument.drawingml.diagramColors+xml"/>
  <Override PartName="/ppt/diagrams/layout7.xml" ContentType="application/vnd.openxmlformats-officedocument.drawingml.diagramLayout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12.xml" ContentType="application/vnd.openxmlformats-officedocument.theme+xml"/>
  <Override PartName="/ppt/slideLayouts/_rels/slideLayout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9.xml" ContentType="application/vnd.openxmlformats-officedocument.presentationml.slideLayout+xml"/>
  <Override PartName="/ppt/_rels/presentation.xml.rels" ContentType="application/vnd.openxmlformats-package.relationshi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media/image56.png" ContentType="image/png"/>
  <Override PartName="/ppt/media/image34.jpeg" ContentType="image/jpeg"/>
  <Override PartName="/ppt/media/image57.tif" ContentType="image/tiff"/>
  <Override PartName="/ppt/media/image48.jpeg" ContentType="image/jpeg"/>
  <Override PartName="/ppt/media/image46.jpeg" ContentType="image/jpeg"/>
  <Override PartName="/ppt/media/image45.png" ContentType="image/png"/>
  <Override PartName="/ppt/media/image42.jpeg" ContentType="image/jpeg"/>
  <Override PartName="/ppt/media/image41.png" ContentType="image/png"/>
  <Override PartName="/ppt/media/image54.tif" ContentType="image/tiff"/>
  <Override PartName="/ppt/media/image49.png" ContentType="image/png"/>
  <Override PartName="/ppt/media/image29.jpeg" ContentType="image/jpeg"/>
  <Override PartName="/ppt/media/image40.jpeg" ContentType="image/jpeg"/>
  <Override PartName="/ppt/media/image9.jpeg" ContentType="image/jpeg"/>
  <Override PartName="/ppt/media/image53.tif" ContentType="image/tiff"/>
  <Override PartName="/ppt/media/image75.png" ContentType="image/png"/>
  <Override PartName="/ppt/media/image2.jpeg" ContentType="image/jpeg"/>
  <Override PartName="/ppt/media/image25.jpeg" ContentType="image/jpeg"/>
  <Override PartName="/ppt/media/image28.png" ContentType="image/png"/>
  <Override PartName="/ppt/media/image61.tif" ContentType="image/tiff"/>
  <Override PartName="/ppt/media/image64.jpeg" ContentType="image/jpeg"/>
  <Override PartName="/ppt/media/image59.png" ContentType="image/png"/>
  <Override PartName="/ppt/media/image79.jpeg" ContentType="image/jpeg"/>
  <Override PartName="/ppt/media/image14.jpeg" ContentType="image/jpeg"/>
  <Override PartName="/ppt/media/image69.jpeg" ContentType="image/jpeg"/>
  <Override PartName="/ppt/media/image80.png" ContentType="image/png"/>
  <Override PartName="/ppt/media/image65.jpeg" ContentType="image/jpeg"/>
  <Override PartName="/ppt/media/image67.png" ContentType="image/png"/>
  <Override PartName="/ppt/media/image68.jpeg" ContentType="image/jpeg"/>
  <Override PartName="/ppt/media/image84.png" ContentType="image/png"/>
  <Override PartName="/ppt/media/image70.jpeg" ContentType="image/jpeg"/>
  <Override PartName="/ppt/media/image62.png" ContentType="image/png"/>
  <Override PartName="/ppt/media/image87.jpeg" ContentType="image/jpeg"/>
  <Override PartName="/ppt/media/image47.png" ContentType="image/png"/>
  <Override PartName="/ppt/media/image33.jpeg" ContentType="image/jpeg"/>
  <Override PartName="/ppt/media/image72.tif" ContentType="image/tiff"/>
  <Override PartName="/ppt/media/image74.png" ContentType="image/png"/>
  <Override PartName="/ppt/media/image20.png" ContentType="image/png"/>
  <Override PartName="/ppt/media/image52.jpeg" ContentType="image/jpeg"/>
  <Override PartName="/ppt/media/image8.png" ContentType="image/png"/>
  <Override PartName="/ppt/media/image85.jpeg" ContentType="image/jpeg"/>
  <Override PartName="/ppt/media/image3.jpeg" ContentType="image/jpeg"/>
  <Override PartName="/ppt/media/image83.jpeg" ContentType="image/jpeg"/>
  <Override PartName="/ppt/media/image71.tif" ContentType="image/tiff"/>
  <Override PartName="/ppt/media/image17.tif" ContentType="image/tiff"/>
  <Override PartName="/ppt/media/image86.jpeg" ContentType="image/jpeg"/>
  <Override PartName="/ppt/media/image73.png" ContentType="image/png"/>
  <Override PartName="/ppt/media/image89.png" ContentType="image/png"/>
  <Override PartName="/ppt/media/image82.jpeg" ContentType="image/jpeg"/>
  <Override PartName="/ppt/media/image77.jpeg" ContentType="image/jpeg"/>
  <Override PartName="/ppt/media/image39.png" ContentType="image/png"/>
  <Override PartName="/ppt/media/image58.png" ContentType="image/png"/>
  <Override PartName="/ppt/media/image12.tif" ContentType="image/tiff"/>
  <Override PartName="/ppt/media/image23.jpeg" ContentType="image/jpeg"/>
  <Override PartName="/ppt/media/image21.png" ContentType="image/png"/>
  <Override PartName="/ppt/media/image27.jpeg" ContentType="image/jpeg"/>
  <Override PartName="/ppt/media/image60.tif" ContentType="image/tiff"/>
  <Override PartName="/ppt/media/image19.png" ContentType="image/png"/>
  <Override PartName="/ppt/media/image22.tif" ContentType="image/tiff"/>
  <Override PartName="/ppt/media/image18.png" ContentType="image/png"/>
  <Override PartName="/ppt/media/image15.jpeg" ContentType="image/jpeg"/>
  <Override PartName="/ppt/media/image50.tif" ContentType="image/tiff"/>
  <Override PartName="/ppt/media/image81.png" ContentType="image/png"/>
  <Override PartName="/ppt/media/image44.png" ContentType="image/png"/>
  <Override PartName="/ppt/media/image16.tif" ContentType="image/tiff"/>
  <Override PartName="/ppt/media/image37.jpeg" ContentType="image/jpeg"/>
  <Override PartName="/ppt/media/image88.png" ContentType="image/png"/>
  <Override PartName="/ppt/media/image1.jpeg" ContentType="image/jpeg"/>
  <Override PartName="/ppt/media/image78.jpeg" ContentType="image/jpeg"/>
  <Override PartName="/ppt/media/image51.jpeg" ContentType="image/jpeg"/>
  <Override PartName="/ppt/media/image5.png" ContentType="image/png"/>
  <Override PartName="/ppt/media/image63.jpeg" ContentType="image/jpeg"/>
  <Override PartName="/ppt/media/image7.png" ContentType="image/png"/>
  <Override PartName="/ppt/media/image76.jpeg" ContentType="image/jpeg"/>
  <Override PartName="/ppt/media/image35.jpeg" ContentType="image/jpeg"/>
  <Override PartName="/ppt/media/image32.jpeg" ContentType="image/jpeg"/>
  <Override PartName="/ppt/media/image10.png" ContentType="image/png"/>
  <Override PartName="/ppt/media/image43.jpeg" ContentType="image/jpeg"/>
  <Override PartName="/ppt/media/image36.jpeg" ContentType="image/jpeg"/>
  <Override PartName="/ppt/media/image26.jpeg" ContentType="image/jpeg"/>
  <Override PartName="/ppt/media/image30.jpeg" ContentType="image/jpeg"/>
  <Override PartName="/ppt/media/image31.png" ContentType="image/png"/>
  <Override PartName="/ppt/media/image66.jpeg" ContentType="image/jpeg"/>
  <Override PartName="/ppt/media/image11.png" ContentType="image/png"/>
  <Override PartName="/ppt/media/image55.png" ContentType="image/png"/>
  <Override PartName="/ppt/media/image38.tif" ContentType="image/tiff"/>
  <Override PartName="/ppt/media/image24.png" ContentType="image/png"/>
  <Override PartName="/ppt/media/image13.png" ContentType="image/png"/>
  <Override PartName="/ppt/media/image4.png" ContentType="image/png"/>
  <Override PartName="/ppt/media/image6.png" ContentType="image/png"/>
  <Override PartName="/ppt/slides/slide55.xml" ContentType="application/vnd.openxmlformats-officedocument.presentationml.slide+xml"/>
  <Override PartName="/ppt/slides/slide54.xml" ContentType="application/vnd.openxmlformats-officedocument.presentationml.slide+xml"/>
  <Override PartName="/ppt/slides/slide53.xml" ContentType="application/vnd.openxmlformats-officedocument.presentationml.slide+xml"/>
  <Override PartName="/ppt/slides/slide45.xml" ContentType="application/vnd.openxmlformats-officedocument.presentationml.slide+xml"/>
  <Override PartName="/ppt/slides/slide44.xml" ContentType="application/vnd.openxmlformats-officedocument.presentationml.slide+xml"/>
  <Override PartName="/ppt/slides/slide43.xml" ContentType="application/vnd.openxmlformats-officedocument.presentationml.slide+xml"/>
  <Override PartName="/ppt/slides/slide42.xml" ContentType="application/vnd.openxmlformats-officedocument.presentationml.slide+xml"/>
  <Override PartName="/ppt/slides/slide40.xml" ContentType="application/vnd.openxmlformats-officedocument.presentationml.slide+xml"/>
  <Override PartName="/ppt/slides/slide38.xml" ContentType="application/vnd.openxmlformats-officedocument.presentationml.slide+xml"/>
  <Override PartName="/ppt/slides/slide36.xml" ContentType="application/vnd.openxmlformats-officedocument.presentationml.slide+xml"/>
  <Override PartName="/ppt/slides/slide8.xml" ContentType="application/vnd.openxmlformats-officedocument.presentationml.slide+xml"/>
  <Override PartName="/ppt/slides/slide46.xml" ContentType="application/vnd.openxmlformats-officedocument.presentationml.slide+xml"/>
  <Override PartName="/ppt/slides/slide27.xml" ContentType="application/vnd.openxmlformats-officedocument.presentationml.slide+xml"/>
  <Override PartName="/ppt/slides/slide7.xml" ContentType="application/vnd.openxmlformats-officedocument.presentationml.slide+xml"/>
  <Override PartName="/ppt/slides/slide65.xml" ContentType="application/vnd.openxmlformats-officedocument.presentationml.slide+xml"/>
  <Override PartName="/ppt/slides/slide61.xml" ContentType="application/vnd.openxmlformats-officedocument.presentationml.slide+xml"/>
  <Override PartName="/ppt/slides/slide12.xml" ContentType="application/vnd.openxmlformats-officedocument.presentationml.slide+xml"/>
  <Override PartName="/ppt/slides/slide29.xml" ContentType="application/vnd.openxmlformats-officedocument.presentationml.slide+xml"/>
  <Override PartName="/ppt/slides/slide62.xml" ContentType="application/vnd.openxmlformats-officedocument.presentationml.slide+xml"/>
  <Override PartName="/ppt/slides/slide48.xml" ContentType="application/vnd.openxmlformats-officedocument.presentationml.slide+xml"/>
  <Override PartName="/ppt/slides/slide31.xml" ContentType="application/vnd.openxmlformats-officedocument.presentationml.slide+xml"/>
  <Override PartName="/ppt/slides/slide63.xml" ContentType="application/vnd.openxmlformats-officedocument.presentationml.slide+xml"/>
  <Override PartName="/ppt/slides/slide67.xml" ContentType="application/vnd.openxmlformats-officedocument.presentationml.slide+xml"/>
  <Override PartName="/ppt/slides/slide37.xml" ContentType="application/vnd.openxmlformats-officedocument.presentationml.slide+xml"/>
  <Override PartName="/ppt/slides/slide69.xml" ContentType="application/vnd.openxmlformats-officedocument.presentationml.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58.xml" ContentType="application/vnd.openxmlformats-officedocument.presentationml.slide+xml"/>
  <Override PartName="/ppt/slides/slide72.xml" ContentType="application/vnd.openxmlformats-officedocument.presentationml.slide+xml"/>
  <Override PartName="/ppt/slides/slide75.xml" ContentType="application/vnd.openxmlformats-officedocument.presentationml.slide+xml"/>
  <Override PartName="/ppt/slides/slide49.xml" ContentType="application/vnd.openxmlformats-officedocument.presentationml.slide+xml"/>
  <Override PartName="/ppt/slides/_rels/slide35.xml.rels" ContentType="application/vnd.openxmlformats-package.relationships+xml"/>
  <Override PartName="/ppt/slides/_rels/slide13.xml.rels" ContentType="application/vnd.openxmlformats-package.relationships+xml"/>
  <Override PartName="/ppt/slides/_rels/slide59.xml.rels" ContentType="application/vnd.openxmlformats-package.relationships+xml"/>
  <Override PartName="/ppt/slides/_rels/slide49.xml.rels" ContentType="application/vnd.openxmlformats-package.relationships+xml"/>
  <Override PartName="/ppt/slides/_rels/slide12.xml.rels" ContentType="application/vnd.openxmlformats-package.relationships+xml"/>
  <Override PartName="/ppt/slides/_rels/slide21.xml.rels" ContentType="application/vnd.openxmlformats-package.relationships+xml"/>
  <Override PartName="/ppt/slides/_rels/slide48.xml.rels" ContentType="application/vnd.openxmlformats-package.relationships+xml"/>
  <Override PartName="/ppt/slides/_rels/slide11.xml.rels" ContentType="application/vnd.openxmlformats-package.relationships+xml"/>
  <Override PartName="/ppt/slides/_rels/slide57.xml.rels" ContentType="application/vnd.openxmlformats-package.relationships+xml"/>
  <Override PartName="/ppt/slides/_rels/slide20.xml.rels" ContentType="application/vnd.openxmlformats-package.relationships+xml"/>
  <Override PartName="/ppt/slides/_rels/slide60.xml.rels" ContentType="application/vnd.openxmlformats-package.relationships+xml"/>
  <Override PartName="/ppt/slides/_rels/slide23.xml.rels" ContentType="application/vnd.openxmlformats-package.relationships+xml"/>
  <Override PartName="/ppt/slides/_rels/slide56.xml.rels" ContentType="application/vnd.openxmlformats-package.relationships+xml"/>
  <Override PartName="/ppt/slides/_rels/slide30.xml.rels" ContentType="application/vnd.openxmlformats-package.relationships+xml"/>
  <Override PartName="/ppt/slides/_rels/slide75.xml.rels" ContentType="application/vnd.openxmlformats-package.relationships+xml"/>
  <Override PartName="/ppt/slides/_rels/slide5.xml.rels" ContentType="application/vnd.openxmlformats-package.relationships+xml"/>
  <Override PartName="/ppt/slides/_rels/slide39.xml.rels" ContentType="application/vnd.openxmlformats-package.relationships+xml"/>
  <Override PartName="/ppt/slides/_rels/slide15.xml.rels" ContentType="application/vnd.openxmlformats-package.relationships+xml"/>
  <Override PartName="/ppt/slides/_rels/slide46.xml.rels" ContentType="application/vnd.openxmlformats-package.relationships+xml"/>
  <Override PartName="/ppt/slides/_rels/slide76.xml.rels" ContentType="application/vnd.openxmlformats-package.relationships+xml"/>
  <Override PartName="/ppt/slides/_rels/slide7.xml.rels" ContentType="application/vnd.openxmlformats-package.relationships+xml"/>
  <Override PartName="/ppt/slides/_rels/slide16.xml.rels" ContentType="application/vnd.openxmlformats-package.relationships+xml"/>
  <Override PartName="/ppt/slides/_rels/slide36.xml.rels" ContentType="application/vnd.openxmlformats-package.relationships+xml"/>
  <Override PartName="/ppt/slides/_rels/slide38.xml.rels" ContentType="application/vnd.openxmlformats-package.relationships+xml"/>
  <Override PartName="/ppt/slides/_rels/slide33.xml.rels" ContentType="application/vnd.openxmlformats-package.relationships+xml"/>
  <Override PartName="/ppt/slides/_rels/slide31.xml.rels" ContentType="application/vnd.openxmlformats-package.relationships+xml"/>
  <Override PartName="/ppt/slides/_rels/slide73.xml.rels" ContentType="application/vnd.openxmlformats-package.relationships+xml"/>
  <Override PartName="/ppt/slides/_rels/slide55.xml.rels" ContentType="application/vnd.openxmlformats-package.relationships+xml"/>
  <Override PartName="/ppt/slides/_rels/slide6.xml.rels" ContentType="application/vnd.openxmlformats-package.relationships+xml"/>
  <Override PartName="/ppt/slides/_rels/slide14.xml.rels" ContentType="application/vnd.openxmlformats-package.relationships+xml"/>
  <Override PartName="/ppt/slides/_rels/slide62.xml.rels" ContentType="application/vnd.openxmlformats-package.relationships+xml"/>
  <Override PartName="/ppt/slides/_rels/slide27.xml.rels" ContentType="application/vnd.openxmlformats-package.relationships+xml"/>
  <Override PartName="/ppt/slides/_rels/slide63.xml.rels" ContentType="application/vnd.openxmlformats-package.relationships+xml"/>
  <Override PartName="/ppt/slides/_rels/slide47.xml.rels" ContentType="application/vnd.openxmlformats-package.relationships+xml"/>
  <Override PartName="/ppt/slides/_rels/slide25.xml.rels" ContentType="application/vnd.openxmlformats-package.relationships+xml"/>
  <Override PartName="/ppt/slides/_rels/slide54.xml.rels" ContentType="application/vnd.openxmlformats-package.relationships+xml"/>
  <Override PartName="/ppt/slides/_rels/slide52.xml.rels" ContentType="application/vnd.openxmlformats-package.relationships+xml"/>
  <Override PartName="/ppt/slides/_rels/slide24.xml.rels" ContentType="application/vnd.openxmlformats-package.relationships+xml"/>
  <Override PartName="/ppt/slides/_rels/slide69.xml.rels" ContentType="application/vnd.openxmlformats-package.relationships+xml"/>
  <Override PartName="/ppt/slides/_rels/slide72.xml.rels" ContentType="application/vnd.openxmlformats-package.relationships+xml"/>
  <Override PartName="/ppt/slides/_rels/slide51.xml.rels" ContentType="application/vnd.openxmlformats-package.relationships+xml"/>
  <Override PartName="/ppt/slides/_rels/slide50.xml.rels" ContentType="application/vnd.openxmlformats-package.relationships+xml"/>
  <Override PartName="/ppt/slides/_rels/slide34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18.xml.rels" ContentType="application/vnd.openxmlformats-package.relationships+xml"/>
  <Override PartName="/ppt/slides/_rels/slide22.xml.rels" ContentType="application/vnd.openxmlformats-package.relationships+xml"/>
  <Override PartName="/ppt/slides/_rels/slide41.xml.rels" ContentType="application/vnd.openxmlformats-package.relationships+xml"/>
  <Override PartName="/ppt/slides/_rels/slide43.xml.rels" ContentType="application/vnd.openxmlformats-package.relationships+xml"/>
  <Override PartName="/ppt/slides/_rels/slide45.xml.rels" ContentType="application/vnd.openxmlformats-package.relationships+xml"/>
  <Override PartName="/ppt/slides/_rels/slide40.xml.rels" ContentType="application/vnd.openxmlformats-package.relationships+xml"/>
  <Override PartName="/ppt/slides/_rels/slide61.xml.rels" ContentType="application/vnd.openxmlformats-package.relationships+xml"/>
  <Override PartName="/ppt/slides/_rels/slide68.xml.rels" ContentType="application/vnd.openxmlformats-package.relationships+xml"/>
  <Override PartName="/ppt/slides/_rels/slide37.xml.rels" ContentType="application/vnd.openxmlformats-package.relationships+xml"/>
  <Override PartName="/ppt/slides/_rels/slide19.xml.rels" ContentType="application/vnd.openxmlformats-package.relationships+xml"/>
  <Override PartName="/ppt/slides/_rels/slide26.xml.rels" ContentType="application/vnd.openxmlformats-package.relationships+xml"/>
  <Override PartName="/ppt/slides/_rels/slide9.xml.rels" ContentType="application/vnd.openxmlformats-package.relationships+xml"/>
  <Override PartName="/ppt/slides/_rels/slide64.xml.rels" ContentType="application/vnd.openxmlformats-package.relationships+xml"/>
  <Override PartName="/ppt/slides/_rels/slide74.xml.rels" ContentType="application/vnd.openxmlformats-package.relationships+xml"/>
  <Override PartName="/ppt/slides/_rels/slide71.xml.rels" ContentType="application/vnd.openxmlformats-package.relationships+xml"/>
  <Override PartName="/ppt/slides/_rels/slide1.xml.rels" ContentType="application/vnd.openxmlformats-package.relationships+xml"/>
  <Override PartName="/ppt/slides/_rels/slide53.xml.rels" ContentType="application/vnd.openxmlformats-package.relationships+xml"/>
  <Override PartName="/ppt/slides/_rels/slide67.xml.rels" ContentType="application/vnd.openxmlformats-package.relationships+xml"/>
  <Override PartName="/ppt/slides/_rels/slide10.xml.rels" ContentType="application/vnd.openxmlformats-package.relationships+xml"/>
  <Override PartName="/ppt/slides/_rels/slide32.xml.rels" ContentType="application/vnd.openxmlformats-package.relationships+xml"/>
  <Override PartName="/ppt/slides/_rels/slide29.xml.rels" ContentType="application/vnd.openxmlformats-package.relationships+xml"/>
  <Override PartName="/ppt/slides/_rels/slide70.xml.rels" ContentType="application/vnd.openxmlformats-package.relationships+xml"/>
  <Override PartName="/ppt/slides/_rels/slide58.xml.rels" ContentType="application/vnd.openxmlformats-package.relationships+xml"/>
  <Override PartName="/ppt/slides/_rels/slide42.xml.rels" ContentType="application/vnd.openxmlformats-package.relationships+xml"/>
  <Override PartName="/ppt/slides/_rels/slide44.xml.rels" ContentType="application/vnd.openxmlformats-package.relationships+xml"/>
  <Override PartName="/ppt/slides/_rels/slide28.xml.rels" ContentType="application/vnd.openxmlformats-package.relationships+xml"/>
  <Override PartName="/ppt/slides/_rels/slide66.xml.rels" ContentType="application/vnd.openxmlformats-package.relationships+xml"/>
  <Override PartName="/ppt/slides/_rels/slide17.xml.rels" ContentType="application/vnd.openxmlformats-package.relationships+xml"/>
  <Override PartName="/ppt/slides/_rels/slide65.xml.rels" ContentType="application/vnd.openxmlformats-package.relationships+xml"/>
  <Override PartName="/ppt/slides/_rels/slide8.xml.rels" ContentType="application/vnd.openxmlformats-package.relationships+xml"/>
  <Override PartName="/ppt/slides/_rels/slide2.xml.rels" ContentType="application/vnd.openxmlformats-package.relationships+xml"/>
  <Override PartName="/ppt/slides/slide76.xml" ContentType="application/vnd.openxmlformats-officedocument.presentationml.slide+xml"/>
  <Override PartName="/ppt/slides/slide66.xml" ContentType="application/vnd.openxmlformats-officedocument.presentationml.slide+xml"/>
  <Override PartName="/ppt/slides/slide2.xml" ContentType="application/vnd.openxmlformats-officedocument.presentationml.slide+xml"/>
  <Override PartName="/ppt/slides/slide41.xml" ContentType="application/vnd.openxmlformats-officedocument.presentationml.slide+xml"/>
  <Override PartName="/ppt/slides/slide23.xml" ContentType="application/vnd.openxmlformats-officedocument.presentationml.slide+xml"/>
  <Override PartName="/ppt/slides/slide71.xml" ContentType="application/vnd.openxmlformats-officedocument.presentationml.slide+xml"/>
  <Override PartName="/ppt/slides/slide28.xml" ContentType="application/vnd.openxmlformats-officedocument.presentationml.slide+xml"/>
  <Override PartName="/ppt/slides/slide70.xml" ContentType="application/vnd.openxmlformats-officedocument.presentationml.slide+xml"/>
  <Override PartName="/ppt/slides/slide64.xml" ContentType="application/vnd.openxmlformats-officedocument.presentationml.slide+xml"/>
  <Override PartName="/ppt/slides/slide35.xml" ContentType="application/vnd.openxmlformats-officedocument.presentationml.slide+xml"/>
  <Override PartName="/ppt/slides/slide60.xml" ContentType="application/vnd.openxmlformats-officedocument.presentationml.slide+xml"/>
  <Override PartName="/ppt/slides/slide14.xml" ContentType="application/vnd.openxmlformats-officedocument.presentationml.slide+xml"/>
  <Override PartName="/ppt/slides/slide73.xml" ContentType="application/vnd.openxmlformats-officedocument.presentationml.slide+xml"/>
  <Override PartName="/ppt/slides/slide52.xml" ContentType="application/vnd.openxmlformats-officedocument.presentationml.slide+xml"/>
  <Override PartName="/ppt/slides/slide30.xml" ContentType="application/vnd.openxmlformats-officedocument.presentationml.slide+xml"/>
  <Override PartName="/ppt/slides/slide10.xml" ContentType="application/vnd.openxmlformats-officedocument.presentationml.slide+xml"/>
  <Override PartName="/ppt/slides/slide16.xml" ContentType="application/vnd.openxmlformats-officedocument.presentationml.slide+xml"/>
  <Override PartName="/ppt/slides/slide47.xml" ContentType="application/vnd.openxmlformats-officedocument.presentationml.slide+xml"/>
  <Override PartName="/ppt/slides/slide17.xml" ContentType="application/vnd.openxmlformats-officedocument.presentationml.slide+xml"/>
  <Override PartName="/ppt/slides/slide3.xml" ContentType="application/vnd.openxmlformats-officedocument.presentationml.slide+xml"/>
  <Override PartName="/ppt/slides/slide11.xml" ContentType="application/vnd.openxmlformats-officedocument.presentationml.slide+xml"/>
  <Override PartName="/ppt/slides/slide13.xml" ContentType="application/vnd.openxmlformats-officedocument.presentationml.slide+xml"/>
  <Override PartName="/ppt/slides/slide20.xml" ContentType="application/vnd.openxmlformats-officedocument.presentationml.slide+xml"/>
  <Override PartName="/ppt/slides/slide57.xml" ContentType="application/vnd.openxmlformats-officedocument.presentationml.slide+xml"/>
  <Override PartName="/ppt/slides/slide51.xml" ContentType="application/vnd.openxmlformats-officedocument.presentationml.slide+xml"/>
  <Override PartName="/ppt/slides/slide6.xml" ContentType="application/vnd.openxmlformats-officedocument.presentationml.slide+xml"/>
  <Override PartName="/ppt/slides/slide18.xml" ContentType="application/vnd.openxmlformats-officedocument.presentationml.slide+xml"/>
  <Override PartName="/ppt/slides/slide4.xml" ContentType="application/vnd.openxmlformats-officedocument.presentationml.slide+xml"/>
  <Override PartName="/ppt/slides/slide68.xml" ContentType="application/vnd.openxmlformats-officedocument.presentationml.slide+xml"/>
  <Override PartName="/ppt/slides/slide21.xml" ContentType="application/vnd.openxmlformats-officedocument.presentationml.slide+xml"/>
  <Override PartName="/ppt/slides/slide26.xml" ContentType="application/vnd.openxmlformats-officedocument.presentationml.slide+xml"/>
  <Override PartName="/ppt/slides/slide19.xml" ContentType="application/vnd.openxmlformats-officedocument.presentationml.slide+xml"/>
  <Override PartName="/ppt/slides/slide5.xml" ContentType="application/vnd.openxmlformats-officedocument.presentationml.slide+xml"/>
  <Override PartName="/ppt/slides/slide74.xml" ContentType="application/vnd.openxmlformats-officedocument.presentationml.slide+xml"/>
  <Override PartName="/ppt/slides/slide22.xml" ContentType="application/vnd.openxmlformats-officedocument.presentationml.slide+xml"/>
  <Override PartName="/ppt/slides/slide25.xml" ContentType="application/vnd.openxmlformats-officedocument.presentationml.slide+xml"/>
  <Override PartName="/ppt/slides/slide59.xml" ContentType="application/vnd.openxmlformats-officedocument.presentationml.slide+xml"/>
  <Override PartName="/ppt/slides/slide56.xml" ContentType="application/vnd.openxmlformats-officedocument.presentationml.slide+xml"/>
  <Override PartName="/ppt/slides/slide50.xml" ContentType="application/vnd.openxmlformats-officedocument.presentationml.slide+xml"/>
  <Override PartName="/ppt/slides/slide24.xml" ContentType="application/vnd.openxmlformats-officedocument.presentationml.slide+xml"/>
  <Override PartName="/ppt/slides/slide39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9.xml" ContentType="application/vnd.openxmlformats-officedocument.presentationml.slide+xml"/>
  <Override PartName="/ppt/slides/slide34.xml" ContentType="application/vnd.openxmlformats-officedocument.presentationml.slide+xml"/>
  <Override PartName="/ppt/notesSlides/notesSlide30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_rels/notesSlide33.xml.rels" ContentType="application/vnd.openxmlformats-package.relationships+xml"/>
  <Override PartName="/ppt/notesSlides/_rels/notesSlide47.xml.rels" ContentType="application/vnd.openxmlformats-package.relationships+xml"/>
  <Override PartName="/ppt/notesSlides/_rels/notesSlide3.xml.rels" ContentType="application/vnd.openxmlformats-package.relationships+xml"/>
  <Override PartName="/ppt/notesSlides/_rels/notesSlide45.xml.rels" ContentType="application/vnd.openxmlformats-package.relationships+xml"/>
  <Override PartName="/ppt/notesSlides/_rels/notesSlide12.xml.rels" ContentType="application/vnd.openxmlformats-package.relationships+xml"/>
  <Override PartName="/ppt/notesSlides/_rels/notesSlide75.xml.rels" ContentType="application/vnd.openxmlformats-package.relationships+xml"/>
  <Override PartName="/ppt/notesSlides/_rels/notesSlide51.xml.rels" ContentType="application/vnd.openxmlformats-package.relationships+xml"/>
  <Override PartName="/ppt/notesSlides/_rels/notesSlide74.xml.rels" ContentType="application/vnd.openxmlformats-package.relationships+xml"/>
  <Override PartName="/ppt/notesSlides/_rels/notesSlide8.xml.rels" ContentType="application/vnd.openxmlformats-package.relationships+xml"/>
  <Override PartName="/ppt/notesSlides/_rels/notesSlide62.xml.rels" ContentType="application/vnd.openxmlformats-package.relationships+xml"/>
  <Override PartName="/ppt/notesSlides/_rels/notesSlide13.xml.rels" ContentType="application/vnd.openxmlformats-package.relationships+xml"/>
  <Override PartName="/ppt/notesSlides/_rels/notesSlide50.xml.rels" ContentType="application/vnd.openxmlformats-package.relationships+xml"/>
  <Override PartName="/ppt/notesSlides/_rels/notesSlide72.xml.rels" ContentType="application/vnd.openxmlformats-package.relationships+xml"/>
  <Override PartName="/ppt/notesSlides/_rels/notesSlide55.xml.rels" ContentType="application/vnd.openxmlformats-package.relationships+xml"/>
  <Override PartName="/ppt/notesSlides/_rels/notesSlide37.xml.rels" ContentType="application/vnd.openxmlformats-package.relationships+xml"/>
  <Override PartName="/ppt/notesSlides/_rels/notesSlide7.xml.rels" ContentType="application/vnd.openxmlformats-package.relationships+xml"/>
  <Override PartName="/ppt/notesSlides/_rels/notesSlide68.xml.rels" ContentType="application/vnd.openxmlformats-package.relationships+xml"/>
  <Override PartName="/ppt/notesSlides/_rels/notesSlide29.xml.rels" ContentType="application/vnd.openxmlformats-package.relationships+xml"/>
  <Override PartName="/ppt/notesSlides/_rels/notesSlide69.xml.rels" ContentType="application/vnd.openxmlformats-package.relationships+xml"/>
  <Override PartName="/ppt/notesSlides/_rels/notesSlide24.xml.rels" ContentType="application/vnd.openxmlformats-package.relationships+xml"/>
  <Override PartName="/ppt/notesSlides/_rels/notesSlide27.xml.rels" ContentType="application/vnd.openxmlformats-package.relationships+xml"/>
  <Override PartName="/ppt/notesSlides/_rels/notesSlide32.xml.rels" ContentType="application/vnd.openxmlformats-package.relationships+xml"/>
  <Override PartName="/ppt/notesSlides/_rels/notesSlide59.xml.rels" ContentType="application/vnd.openxmlformats-package.relationships+xml"/>
  <Override PartName="/ppt/notesSlides/_rels/notesSlide58.xml.rels" ContentType="application/vnd.openxmlformats-package.relationships+xml"/>
  <Override PartName="/ppt/notesSlides/_rels/notesSlide41.xml.rels" ContentType="application/vnd.openxmlformats-package.relationships+xml"/>
  <Override PartName="/ppt/notesSlides/_rels/notesSlide26.xml.rels" ContentType="application/vnd.openxmlformats-package.relationships+xml"/>
  <Override PartName="/ppt/notesSlides/_rels/notesSlide19.xml.rels" ContentType="application/vnd.openxmlformats-package.relationships+xml"/>
  <Override PartName="/ppt/notesSlides/_rels/notesSlide6.xml.rels" ContentType="application/vnd.openxmlformats-package.relationships+xml"/>
  <Override PartName="/ppt/notesSlides/_rels/notesSlide20.xml.rels" ContentType="application/vnd.openxmlformats-package.relationships+xml"/>
  <Override PartName="/ppt/notesSlides/_rels/notesSlide23.xml.rels" ContentType="application/vnd.openxmlformats-package.relationships+xml"/>
  <Override PartName="/ppt/notesSlides/_rels/notesSlide14.xml.rels" ContentType="application/vnd.openxmlformats-package.relationships+xml"/>
  <Override PartName="/ppt/notesSlides/_rels/notesSlide56.xml.rels" ContentType="application/vnd.openxmlformats-package.relationships+xml"/>
  <Override PartName="/ppt/notesSlides/_rels/notesSlide4.xml.rels" ContentType="application/vnd.openxmlformats-package.relationships+xml"/>
  <Override PartName="/ppt/notesSlides/_rels/notesSlide28.xml.rels" ContentType="application/vnd.openxmlformats-package.relationships+xml"/>
  <Override PartName="/ppt/notesSlides/_rels/notesSlide39.xml.rels" ContentType="application/vnd.openxmlformats-package.relationships+xml"/>
  <Override PartName="/ppt/notesSlides/_rels/notesSlide61.xml.rels" ContentType="application/vnd.openxmlformats-package.relationships+xml"/>
  <Override PartName="/ppt/notesSlides/_rels/notesSlide73.xml.rels" ContentType="application/vnd.openxmlformats-package.relationships+xml"/>
  <Override PartName="/ppt/notesSlides/_rels/notesSlide52.xml.rels" ContentType="application/vnd.openxmlformats-package.relationships+xml"/>
  <Override PartName="/ppt/notesSlides/_rels/notesSlide5.xml.rels" ContentType="application/vnd.openxmlformats-package.relationships+xml"/>
  <Override PartName="/ppt/notesSlides/_rels/notesSlide30.xml.rels" ContentType="application/vnd.openxmlformats-package.relationships+xml"/>
  <Override PartName="/ppt/notesSlides/_rels/notesSlide38.xml.rels" ContentType="application/vnd.openxmlformats-package.relationships+xml"/>
  <Override PartName="/ppt/notesSlides/_rels/notesSlide31.xml.rels" ContentType="application/vnd.openxmlformats-package.relationships+xml"/>
  <Override PartName="/ppt/notesSlides/_rels/notesSlide70.xml.rels" ContentType="application/vnd.openxmlformats-package.relationships+xml"/>
  <Override PartName="/ppt/notesSlides/_rels/notesSlide60.xml.rels" ContentType="application/vnd.openxmlformats-package.relationships+xml"/>
  <Override PartName="/ppt/notesSlides/_rels/notesSlide40.xml.rels" ContentType="application/vnd.openxmlformats-package.relationships+xml"/>
  <Override PartName="/ppt/notesSlides/_rels/notesSlide71.xml.rels" ContentType="application/vnd.openxmlformats-package.relationships+xml"/>
  <Override PartName="/ppt/notesSlides/_rels/notesSlide34.xml.rels" ContentType="application/vnd.openxmlformats-package.relationships+xml"/>
  <Override PartName="/ppt/notesSlides/_rels/notesSlide35.xml.rels" ContentType="application/vnd.openxmlformats-package.relationships+xml"/>
  <Override PartName="/ppt/notesSlides/_rels/notesSlide53.xml.rels" ContentType="application/vnd.openxmlformats-package.relationships+xml"/>
  <Override PartName="/ppt/notesSlides/_rels/notesSlide17.xml.rels" ContentType="application/vnd.openxmlformats-package.relationships+xml"/>
  <Override PartName="/ppt/notesSlides/_rels/notesSlide22.xml.rels" ContentType="application/vnd.openxmlformats-package.relationships+xml"/>
  <Override PartName="/ppt/notesSlides/_rels/notesSlide64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49.xml.rels" ContentType="application/vnd.openxmlformats-package.relationships+xml"/>
  <Override PartName="/ppt/notesSlides/_rels/notesSlide9.xml.rels" ContentType="application/vnd.openxmlformats-package.relationships+xml"/>
  <Override PartName="/ppt/notesSlides/notesSlide13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3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notesMasterIdLst>
    <p:notesMasterId r:id="rId3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3" r:id="rId51"/>
    <p:sldId id="304" r:id="rId52"/>
    <p:sldId id="305" r:id="rId53"/>
    <p:sldId id="306" r:id="rId54"/>
    <p:sldId id="307" r:id="rId55"/>
    <p:sldId id="308" r:id="rId56"/>
    <p:sldId id="309" r:id="rId57"/>
    <p:sldId id="310" r:id="rId58"/>
    <p:sldId id="311" r:id="rId59"/>
    <p:sldId id="312" r:id="rId60"/>
    <p:sldId id="313" r:id="rId61"/>
    <p:sldId id="314" r:id="rId62"/>
    <p:sldId id="315" r:id="rId63"/>
    <p:sldId id="316" r:id="rId64"/>
    <p:sldId id="317" r:id="rId65"/>
    <p:sldId id="318" r:id="rId66"/>
    <p:sldId id="319" r:id="rId67"/>
    <p:sldId id="320" r:id="rId68"/>
    <p:sldId id="321" r:id="rId69"/>
    <p:sldId id="322" r:id="rId70"/>
    <p:sldId id="323" r:id="rId71"/>
    <p:sldId id="324" r:id="rId72"/>
    <p:sldId id="325" r:id="rId73"/>
    <p:sldId id="326" r:id="rId74"/>
    <p:sldId id="327" r:id="rId75"/>
    <p:sldId id="328" r:id="rId76"/>
    <p:sldId id="329" r:id="rId77"/>
    <p:sldId id="330" r:id="rId78"/>
    <p:sldId id="331" r:id="rId79"/>
  </p:sldIdLst>
  <p:sldSz cx="12192000" cy="6858000"/>
  <p:notesSz cx="6858000" cy="9144000"/>
</p:presentation>
</file>

<file path=ppt/presProps.xml><?xml version="1.0" encoding="utf-8"?>
<p:presentationPr xmlns:a="http://schemas.openxmlformats.org/drawingml/2006/main" xmlns:p="http://schemas.openxmlformats.org/presentationml/2006/main" xmlns:r="http://schemas.openxmlformats.org/officeDocument/2006/relationships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<Relationship Id="rId37" Type="http://schemas.openxmlformats.org/officeDocument/2006/relationships/slide" Target="slides/slide34.xml"/><Relationship Id="rId38" Type="http://schemas.openxmlformats.org/officeDocument/2006/relationships/slide" Target="slides/slide35.xml"/><Relationship Id="rId39" Type="http://schemas.openxmlformats.org/officeDocument/2006/relationships/slide" Target="slides/slide36.xml"/><Relationship Id="rId40" Type="http://schemas.openxmlformats.org/officeDocument/2006/relationships/slide" Target="slides/slide37.xml"/><Relationship Id="rId41" Type="http://schemas.openxmlformats.org/officeDocument/2006/relationships/slide" Target="slides/slide38.xml"/><Relationship Id="rId42" Type="http://schemas.openxmlformats.org/officeDocument/2006/relationships/slide" Target="slides/slide39.xml"/><Relationship Id="rId43" Type="http://schemas.openxmlformats.org/officeDocument/2006/relationships/slide" Target="slides/slide40.xml"/><Relationship Id="rId44" Type="http://schemas.openxmlformats.org/officeDocument/2006/relationships/slide" Target="slides/slide41.xml"/><Relationship Id="rId45" Type="http://schemas.openxmlformats.org/officeDocument/2006/relationships/slide" Target="slides/slide42.xml"/><Relationship Id="rId46" Type="http://schemas.openxmlformats.org/officeDocument/2006/relationships/slide" Target="slides/slide43.xml"/><Relationship Id="rId47" Type="http://schemas.openxmlformats.org/officeDocument/2006/relationships/slide" Target="slides/slide44.xml"/><Relationship Id="rId48" Type="http://schemas.openxmlformats.org/officeDocument/2006/relationships/slide" Target="slides/slide45.xml"/><Relationship Id="rId49" Type="http://schemas.openxmlformats.org/officeDocument/2006/relationships/slide" Target="slides/slide46.xml"/><Relationship Id="rId50" Type="http://schemas.openxmlformats.org/officeDocument/2006/relationships/slide" Target="slides/slide47.xml"/><Relationship Id="rId51" Type="http://schemas.openxmlformats.org/officeDocument/2006/relationships/slide" Target="slides/slide48.xml"/><Relationship Id="rId52" Type="http://schemas.openxmlformats.org/officeDocument/2006/relationships/slide" Target="slides/slide49.xml"/><Relationship Id="rId53" Type="http://schemas.openxmlformats.org/officeDocument/2006/relationships/slide" Target="slides/slide50.xml"/><Relationship Id="rId54" Type="http://schemas.openxmlformats.org/officeDocument/2006/relationships/slide" Target="slides/slide51.xml"/><Relationship Id="rId55" Type="http://schemas.openxmlformats.org/officeDocument/2006/relationships/slide" Target="slides/slide52.xml"/><Relationship Id="rId56" Type="http://schemas.openxmlformats.org/officeDocument/2006/relationships/slide" Target="slides/slide53.xml"/><Relationship Id="rId57" Type="http://schemas.openxmlformats.org/officeDocument/2006/relationships/slide" Target="slides/slide54.xml"/><Relationship Id="rId58" Type="http://schemas.openxmlformats.org/officeDocument/2006/relationships/slide" Target="slides/slide55.xml"/><Relationship Id="rId59" Type="http://schemas.openxmlformats.org/officeDocument/2006/relationships/slide" Target="slides/slide56.xml"/><Relationship Id="rId60" Type="http://schemas.openxmlformats.org/officeDocument/2006/relationships/slide" Target="slides/slide57.xml"/><Relationship Id="rId61" Type="http://schemas.openxmlformats.org/officeDocument/2006/relationships/slide" Target="slides/slide58.xml"/><Relationship Id="rId62" Type="http://schemas.openxmlformats.org/officeDocument/2006/relationships/slide" Target="slides/slide59.xml"/><Relationship Id="rId63" Type="http://schemas.openxmlformats.org/officeDocument/2006/relationships/slide" Target="slides/slide60.xml"/><Relationship Id="rId64" Type="http://schemas.openxmlformats.org/officeDocument/2006/relationships/slide" Target="slides/slide61.xml"/><Relationship Id="rId65" Type="http://schemas.openxmlformats.org/officeDocument/2006/relationships/slide" Target="slides/slide62.xml"/><Relationship Id="rId66" Type="http://schemas.openxmlformats.org/officeDocument/2006/relationships/slide" Target="slides/slide63.xml"/><Relationship Id="rId67" Type="http://schemas.openxmlformats.org/officeDocument/2006/relationships/slide" Target="slides/slide64.xml"/><Relationship Id="rId68" Type="http://schemas.openxmlformats.org/officeDocument/2006/relationships/slide" Target="slides/slide65.xml"/><Relationship Id="rId69" Type="http://schemas.openxmlformats.org/officeDocument/2006/relationships/slide" Target="slides/slide66.xml"/><Relationship Id="rId70" Type="http://schemas.openxmlformats.org/officeDocument/2006/relationships/slide" Target="slides/slide67.xml"/><Relationship Id="rId71" Type="http://schemas.openxmlformats.org/officeDocument/2006/relationships/slide" Target="slides/slide68.xml"/><Relationship Id="rId72" Type="http://schemas.openxmlformats.org/officeDocument/2006/relationships/slide" Target="slides/slide69.xml"/><Relationship Id="rId73" Type="http://schemas.openxmlformats.org/officeDocument/2006/relationships/slide" Target="slides/slide70.xml"/><Relationship Id="rId74" Type="http://schemas.openxmlformats.org/officeDocument/2006/relationships/slide" Target="slides/slide71.xml"/><Relationship Id="rId75" Type="http://schemas.openxmlformats.org/officeDocument/2006/relationships/slide" Target="slides/slide72.xml"/><Relationship Id="rId76" Type="http://schemas.openxmlformats.org/officeDocument/2006/relationships/slide" Target="slides/slide73.xml"/><Relationship Id="rId77" Type="http://schemas.openxmlformats.org/officeDocument/2006/relationships/slide" Target="slides/slide74.xml"/><Relationship Id="rId78" Type="http://schemas.openxmlformats.org/officeDocument/2006/relationships/slide" Target="slides/slide75.xml"/><Relationship Id="rId79" Type="http://schemas.openxmlformats.org/officeDocument/2006/relationships/slide" Target="slides/slide76.xml"/><Relationship Id="rId80" Type="http://schemas.openxmlformats.org/officeDocument/2006/relationships/presProps" Target="presProps.xml"/>
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4D73941-7EF9-4640-A343-36F97516536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882A7F7-1A0D-4FF4-8550-B67D6CCF105F}">
      <dgm:prSet/>
      <dgm:spPr/>
      <dgm:t>
        <a:bodyPr/>
        <a:lstStyle/>
        <a:p>
          <a:r>
            <a:rPr lang="da-DK"/>
            <a:t>Nice to know</a:t>
          </a:r>
          <a:endParaRPr lang="en-US"/>
        </a:p>
      </dgm:t>
    </dgm:pt>
    <dgm:pt modelId="{D2A36BBA-7C45-4529-A803-C3EDF08767EF}" cxnId="{F8ED1F90-254F-41C3-934F-42065FC4D1C0}" type="parTrans">
      <dgm:prSet/>
      <dgm:spPr/>
      <dgm:t>
        <a:bodyPr/>
        <a:lstStyle/>
        <a:p>
          <a:endParaRPr lang="en-US"/>
        </a:p>
      </dgm:t>
    </dgm:pt>
    <dgm:pt modelId="{A3B5F7E8-8741-432D-A0DF-FA58E55EBAC9}" cxnId="{F8ED1F90-254F-41C3-934F-42065FC4D1C0}" type="sibTrans">
      <dgm:prSet/>
      <dgm:spPr/>
      <dgm:t>
        <a:bodyPr/>
        <a:lstStyle/>
        <a:p>
          <a:endParaRPr lang="en-US"/>
        </a:p>
      </dgm:t>
    </dgm:pt>
    <dgm:pt modelId="{43FA4A16-CFC1-4FB4-B053-209AC224BF56}">
      <dgm:prSet/>
      <dgm:spPr/>
      <dgm:t>
        <a:bodyPr/>
        <a:lstStyle/>
        <a:p>
          <a:r>
            <a:rPr lang="da-DK" dirty="0"/>
            <a:t>Vitalparametre – hjælper jer også IRL</a:t>
          </a:r>
          <a:endParaRPr lang="en-US" dirty="0"/>
        </a:p>
      </dgm:t>
    </dgm:pt>
    <dgm:pt modelId="{94260D27-1749-45B4-B2DB-A68D969C4048}" cxnId="{0C9EB4D3-5414-49EF-8E9B-CBE05E673C8E}" type="parTrans">
      <dgm:prSet/>
      <dgm:spPr/>
      <dgm:t>
        <a:bodyPr/>
        <a:lstStyle/>
        <a:p>
          <a:endParaRPr lang="en-US"/>
        </a:p>
      </dgm:t>
    </dgm:pt>
    <dgm:pt modelId="{D2026063-46E8-4E81-B774-08550FE28CE0}" cxnId="{0C9EB4D3-5414-49EF-8E9B-CBE05E673C8E}" type="sibTrans">
      <dgm:prSet/>
      <dgm:spPr/>
      <dgm:t>
        <a:bodyPr/>
        <a:lstStyle/>
        <a:p>
          <a:endParaRPr lang="en-US"/>
        </a:p>
      </dgm:t>
    </dgm:pt>
    <dgm:pt modelId="{F4CBBE2E-1CD2-4029-84DF-2A6468262E2D}">
      <dgm:prSet/>
      <dgm:spPr/>
      <dgm:t>
        <a:bodyPr/>
        <a:lstStyle/>
        <a:p>
          <a:r>
            <a:rPr lang="da-DK"/>
            <a:t>NEED to know </a:t>
          </a:r>
          <a:endParaRPr lang="en-US"/>
        </a:p>
      </dgm:t>
    </dgm:pt>
    <dgm:pt modelId="{1CB5FB8B-A98B-4BE0-82A0-0B0B5F857EC0}" cxnId="{EDD5072F-69DF-4144-9734-CDBCA7FAB80B}" type="parTrans">
      <dgm:prSet/>
      <dgm:spPr/>
      <dgm:t>
        <a:bodyPr/>
        <a:lstStyle/>
        <a:p>
          <a:endParaRPr lang="en-US"/>
        </a:p>
      </dgm:t>
    </dgm:pt>
    <dgm:pt modelId="{C185F415-4FFD-4DB7-B39B-64E942ABD1D3}" cxnId="{EDD5072F-69DF-4144-9734-CDBCA7FAB80B}" type="sibTrans">
      <dgm:prSet/>
      <dgm:spPr/>
      <dgm:t>
        <a:bodyPr/>
        <a:lstStyle/>
        <a:p>
          <a:endParaRPr lang="en-US"/>
        </a:p>
      </dgm:t>
    </dgm:pt>
    <dgm:pt modelId="{1453A4CA-40C3-4D9A-8B4E-591CAF758581}">
      <dgm:prSet/>
      <dgm:spPr/>
      <dgm:t>
        <a:bodyPr/>
        <a:lstStyle/>
        <a:p>
          <a:r>
            <a:rPr lang="da-DK" dirty="0" err="1"/>
            <a:t>Operationskompliationer</a:t>
          </a:r>
          <a:endParaRPr lang="en-US" dirty="0"/>
        </a:p>
      </dgm:t>
    </dgm:pt>
    <dgm:pt modelId="{886A6CB3-ABFB-4A01-831E-ADEF4422A2E8}" cxnId="{6652E196-41D2-4BB4-BC56-F4B89911076C}" type="parTrans">
      <dgm:prSet/>
      <dgm:spPr/>
      <dgm:t>
        <a:bodyPr/>
        <a:lstStyle/>
        <a:p>
          <a:endParaRPr lang="en-US"/>
        </a:p>
      </dgm:t>
    </dgm:pt>
    <dgm:pt modelId="{94EFC052-3BFF-490C-A930-611F4F20AAD7}" cxnId="{6652E196-41D2-4BB4-BC56-F4B89911076C}" type="sibTrans">
      <dgm:prSet/>
      <dgm:spPr/>
      <dgm:t>
        <a:bodyPr/>
        <a:lstStyle/>
        <a:p>
          <a:endParaRPr lang="en-US"/>
        </a:p>
      </dgm:t>
    </dgm:pt>
    <dgm:pt modelId="{D84C79C4-D7E5-4309-968B-447FBB6362EB}">
      <dgm:prSet/>
      <dgm:spPr/>
      <dgm:t>
        <a:bodyPr/>
        <a:lstStyle/>
        <a:p>
          <a:r>
            <a:rPr lang="da-DK" dirty="0"/>
            <a:t>ABCDE </a:t>
          </a:r>
          <a:endParaRPr lang="en-US" dirty="0"/>
        </a:p>
      </dgm:t>
    </dgm:pt>
    <dgm:pt modelId="{6D031490-FCFA-4600-AB66-88F6DF018300}" cxnId="{3B0C9FEF-D737-4D95-B70E-F705EF599538}" type="parTrans">
      <dgm:prSet/>
      <dgm:spPr/>
      <dgm:t>
        <a:bodyPr/>
        <a:lstStyle/>
        <a:p>
          <a:endParaRPr lang="en-US"/>
        </a:p>
      </dgm:t>
    </dgm:pt>
    <dgm:pt modelId="{727FC6A9-CB16-4707-8FC6-5E228738B353}" cxnId="{3B0C9FEF-D737-4D95-B70E-F705EF599538}" type="sibTrans">
      <dgm:prSet/>
      <dgm:spPr/>
      <dgm:t>
        <a:bodyPr/>
        <a:lstStyle/>
        <a:p>
          <a:endParaRPr lang="en-US"/>
        </a:p>
      </dgm:t>
    </dgm:pt>
    <dgm:pt modelId="{C79D0D2D-F220-4348-A8D3-FE88DCBE20F0}">
      <dgm:prSet/>
      <dgm:spPr/>
      <dgm:t>
        <a:bodyPr/>
        <a:lstStyle/>
        <a:p>
          <a:r>
            <a:rPr lang="da-DK" dirty="0"/>
            <a:t>Symptomer på akutte tilstande </a:t>
          </a:r>
          <a:endParaRPr lang="en-US" dirty="0"/>
        </a:p>
      </dgm:t>
    </dgm:pt>
    <dgm:pt modelId="{CA113786-3C16-47E9-AB5E-4D058604500E}" cxnId="{ADA1F109-E60E-450C-AA87-52CCABA9520B}" type="parTrans">
      <dgm:prSet/>
      <dgm:spPr/>
      <dgm:t>
        <a:bodyPr/>
        <a:lstStyle/>
        <a:p>
          <a:endParaRPr lang="en-US"/>
        </a:p>
      </dgm:t>
    </dgm:pt>
    <dgm:pt modelId="{3A69A81F-7F9C-44D6-A6CD-71A82F54C7EA}" cxnId="{ADA1F109-E60E-450C-AA87-52CCABA9520B}" type="sibTrans">
      <dgm:prSet/>
      <dgm:spPr/>
      <dgm:t>
        <a:bodyPr/>
        <a:lstStyle/>
        <a:p>
          <a:endParaRPr lang="en-US"/>
        </a:p>
      </dgm:t>
    </dgm:pt>
    <dgm:pt modelId="{60CB8134-346B-42A5-A24B-EA50C25EF777}">
      <dgm:prSet/>
      <dgm:spPr/>
      <dgm:t>
        <a:bodyPr/>
        <a:lstStyle/>
        <a:p>
          <a:r>
            <a:rPr lang="da-DK"/>
            <a:t>Sepsis</a:t>
          </a:r>
          <a:endParaRPr lang="en-US"/>
        </a:p>
      </dgm:t>
    </dgm:pt>
    <dgm:pt modelId="{E2A6EE8D-FC8A-4B8E-A4D5-81612FA0CF43}" cxnId="{BAD44B1B-26BE-4197-BB3E-54F0826280F5}" type="parTrans">
      <dgm:prSet/>
      <dgm:spPr/>
      <dgm:t>
        <a:bodyPr/>
        <a:lstStyle/>
        <a:p>
          <a:endParaRPr lang="en-US"/>
        </a:p>
      </dgm:t>
    </dgm:pt>
    <dgm:pt modelId="{F2D7E721-4C54-4814-8EDD-0126098077C3}" cxnId="{BAD44B1B-26BE-4197-BB3E-54F0826280F5}" type="sibTrans">
      <dgm:prSet/>
      <dgm:spPr/>
      <dgm:t>
        <a:bodyPr/>
        <a:lstStyle/>
        <a:p>
          <a:endParaRPr lang="en-US"/>
        </a:p>
      </dgm:t>
    </dgm:pt>
    <dgm:pt modelId="{A25B2DD7-3487-4223-BDCD-2CEA80479F5E}">
      <dgm:prSet/>
      <dgm:spPr/>
      <dgm:t>
        <a:bodyPr/>
        <a:lstStyle/>
        <a:p>
          <a:r>
            <a:rPr lang="da-DK" dirty="0"/>
            <a:t>HLR </a:t>
          </a:r>
          <a:endParaRPr lang="en-US" dirty="0"/>
        </a:p>
      </dgm:t>
    </dgm:pt>
    <dgm:pt modelId="{DB4119BB-651A-48A5-8CC9-53144CC4BE51}" cxnId="{3434434B-2BC6-438C-8694-3C3B92072EB0}" type="parTrans">
      <dgm:prSet/>
      <dgm:spPr/>
      <dgm:t>
        <a:bodyPr/>
        <a:lstStyle/>
        <a:p>
          <a:endParaRPr lang="da-DK"/>
        </a:p>
      </dgm:t>
    </dgm:pt>
    <dgm:pt modelId="{088B912B-5267-4C27-AE47-C67DFADB5365}" cxnId="{3434434B-2BC6-438C-8694-3C3B92072EB0}" type="sibTrans">
      <dgm:prSet/>
      <dgm:spPr/>
      <dgm:t>
        <a:bodyPr/>
        <a:lstStyle/>
        <a:p>
          <a:endParaRPr lang="da-DK"/>
        </a:p>
      </dgm:t>
    </dgm:pt>
    <dgm:pt modelId="{94B142D8-9B6F-4467-9C1A-575733DC6764}" type="pres">
      <dgm:prSet presAssocID="{C4D73941-7EF9-4640-A343-36F97516536C}" presName="linear" presStyleCnt="0">
        <dgm:presLayoutVars>
          <dgm:dir/>
          <dgm:animLvl val="lvl"/>
          <dgm:resizeHandles val="exact"/>
        </dgm:presLayoutVars>
      </dgm:prSet>
      <dgm:spPr/>
    </dgm:pt>
    <dgm:pt modelId="{EB18704E-9DDC-4C9B-92E5-9E9C5EC70F2C}" type="pres">
      <dgm:prSet presAssocID="{8882A7F7-1A0D-4FF4-8550-B67D6CCF105F}" presName="parentLin" presStyleCnt="0"/>
      <dgm:spPr/>
    </dgm:pt>
    <dgm:pt modelId="{BB4A52DC-5BCD-40A1-AD36-349B30095DB4}" type="pres">
      <dgm:prSet presAssocID="{8882A7F7-1A0D-4FF4-8550-B67D6CCF105F}" presName="parentLeftMargin" presStyleLbl="node1" presStyleIdx="0" presStyleCnt="2"/>
      <dgm:spPr/>
    </dgm:pt>
    <dgm:pt modelId="{753162EE-E328-4D09-815B-918603398D77}" type="pres">
      <dgm:prSet presAssocID="{8882A7F7-1A0D-4FF4-8550-B67D6CCF105F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9342D265-7A53-40E3-BED9-70FF1A5A8154}" type="pres">
      <dgm:prSet presAssocID="{8882A7F7-1A0D-4FF4-8550-B67D6CCF105F}" presName="negativeSpace" presStyleCnt="0"/>
      <dgm:spPr/>
    </dgm:pt>
    <dgm:pt modelId="{88007C4E-2477-40AF-8DE3-1EEAAE910CD8}" type="pres">
      <dgm:prSet presAssocID="{8882A7F7-1A0D-4FF4-8550-B67D6CCF105F}" presName="childText" presStyleLbl="conFgAcc1" presStyleIdx="0" presStyleCnt="2">
        <dgm:presLayoutVars>
          <dgm:bulletEnabled val="1"/>
        </dgm:presLayoutVars>
      </dgm:prSet>
      <dgm:spPr/>
    </dgm:pt>
    <dgm:pt modelId="{BDE0EBAD-4AC1-4CD5-85D3-6C5469C4A883}" type="pres">
      <dgm:prSet presAssocID="{A3B5F7E8-8741-432D-A0DF-FA58E55EBAC9}" presName="spaceBetweenRectangles" presStyleCnt="0"/>
      <dgm:spPr/>
    </dgm:pt>
    <dgm:pt modelId="{E3324641-FF4F-47A1-94F4-8A4DE9C1ACE5}" type="pres">
      <dgm:prSet presAssocID="{F4CBBE2E-1CD2-4029-84DF-2A6468262E2D}" presName="parentLin" presStyleCnt="0"/>
      <dgm:spPr/>
    </dgm:pt>
    <dgm:pt modelId="{E11B8D6F-04E9-4329-950E-F02E2D36F112}" type="pres">
      <dgm:prSet presAssocID="{F4CBBE2E-1CD2-4029-84DF-2A6468262E2D}" presName="parentLeftMargin" presStyleLbl="node1" presStyleIdx="0" presStyleCnt="2"/>
      <dgm:spPr/>
    </dgm:pt>
    <dgm:pt modelId="{387FCDEF-40BA-4F2E-A0B3-6C658A202055}" type="pres">
      <dgm:prSet presAssocID="{F4CBBE2E-1CD2-4029-84DF-2A6468262E2D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9CB369E0-DE1B-47F7-8787-55A8F6A8B7C4}" type="pres">
      <dgm:prSet presAssocID="{F4CBBE2E-1CD2-4029-84DF-2A6468262E2D}" presName="negativeSpace" presStyleCnt="0"/>
      <dgm:spPr/>
    </dgm:pt>
    <dgm:pt modelId="{07F54FC8-72A1-48C4-9BEF-6909C23389CC}" type="pres">
      <dgm:prSet presAssocID="{F4CBBE2E-1CD2-4029-84DF-2A6468262E2D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ADA1F109-E60E-450C-AA87-52CCABA9520B}" srcId="{F4CBBE2E-1CD2-4029-84DF-2A6468262E2D}" destId="{C79D0D2D-F220-4348-A8D3-FE88DCBE20F0}" srcOrd="2" destOrd="0" parTransId="{CA113786-3C16-47E9-AB5E-4D058604500E}" sibTransId="{3A69A81F-7F9C-44D6-A6CD-71A82F54C7EA}"/>
    <dgm:cxn modelId="{BAD44B1B-26BE-4197-BB3E-54F0826280F5}" srcId="{C79D0D2D-F220-4348-A8D3-FE88DCBE20F0}" destId="{60CB8134-346B-42A5-A24B-EA50C25EF777}" srcOrd="0" destOrd="0" parTransId="{E2A6EE8D-FC8A-4B8E-A4D5-81612FA0CF43}" sibTransId="{F2D7E721-4C54-4814-8EDD-0126098077C3}"/>
    <dgm:cxn modelId="{07E78924-58ED-4456-BF03-85D143A91907}" type="presOf" srcId="{F4CBBE2E-1CD2-4029-84DF-2A6468262E2D}" destId="{E11B8D6F-04E9-4329-950E-F02E2D36F112}" srcOrd="0" destOrd="0" presId="urn:microsoft.com/office/officeart/2005/8/layout/list1"/>
    <dgm:cxn modelId="{49598B26-D697-4016-8D26-B845DBC39D7C}" type="presOf" srcId="{8882A7F7-1A0D-4FF4-8550-B67D6CCF105F}" destId="{BB4A52DC-5BCD-40A1-AD36-349B30095DB4}" srcOrd="0" destOrd="0" presId="urn:microsoft.com/office/officeart/2005/8/layout/list1"/>
    <dgm:cxn modelId="{EDD5072F-69DF-4144-9734-CDBCA7FAB80B}" srcId="{C4D73941-7EF9-4640-A343-36F97516536C}" destId="{F4CBBE2E-1CD2-4029-84DF-2A6468262E2D}" srcOrd="1" destOrd="0" parTransId="{1CB5FB8B-A98B-4BE0-82A0-0B0B5F857EC0}" sibTransId="{C185F415-4FFD-4DB7-B39B-64E942ABD1D3}"/>
    <dgm:cxn modelId="{83571D3F-5266-4340-A7BE-0BB36FAFF32B}" type="presOf" srcId="{1453A4CA-40C3-4D9A-8B4E-591CAF758581}" destId="{07F54FC8-72A1-48C4-9BEF-6909C23389CC}" srcOrd="0" destOrd="0" presId="urn:microsoft.com/office/officeart/2005/8/layout/list1"/>
    <dgm:cxn modelId="{B8FB1245-919F-4357-A298-33E39EF43900}" type="presOf" srcId="{8882A7F7-1A0D-4FF4-8550-B67D6CCF105F}" destId="{753162EE-E328-4D09-815B-918603398D77}" srcOrd="1" destOrd="0" presId="urn:microsoft.com/office/officeart/2005/8/layout/list1"/>
    <dgm:cxn modelId="{3434434B-2BC6-438C-8694-3C3B92072EB0}" srcId="{8882A7F7-1A0D-4FF4-8550-B67D6CCF105F}" destId="{A25B2DD7-3487-4223-BDCD-2CEA80479F5E}" srcOrd="1" destOrd="0" parTransId="{DB4119BB-651A-48A5-8CC9-53144CC4BE51}" sibTransId="{088B912B-5267-4C27-AE47-C67DFADB5365}"/>
    <dgm:cxn modelId="{7351AF4D-6998-4023-809B-43BA380ED421}" type="presOf" srcId="{F4CBBE2E-1CD2-4029-84DF-2A6468262E2D}" destId="{387FCDEF-40BA-4F2E-A0B3-6C658A202055}" srcOrd="1" destOrd="0" presId="urn:microsoft.com/office/officeart/2005/8/layout/list1"/>
    <dgm:cxn modelId="{5B743472-957E-472D-9663-17F185E27B3C}" type="presOf" srcId="{60CB8134-346B-42A5-A24B-EA50C25EF777}" destId="{07F54FC8-72A1-48C4-9BEF-6909C23389CC}" srcOrd="0" destOrd="3" presId="urn:microsoft.com/office/officeart/2005/8/layout/list1"/>
    <dgm:cxn modelId="{F8ED1F90-254F-41C3-934F-42065FC4D1C0}" srcId="{C4D73941-7EF9-4640-A343-36F97516536C}" destId="{8882A7F7-1A0D-4FF4-8550-B67D6CCF105F}" srcOrd="0" destOrd="0" parTransId="{D2A36BBA-7C45-4529-A803-C3EDF08767EF}" sibTransId="{A3B5F7E8-8741-432D-A0DF-FA58E55EBAC9}"/>
    <dgm:cxn modelId="{6652E196-41D2-4BB4-BC56-F4B89911076C}" srcId="{F4CBBE2E-1CD2-4029-84DF-2A6468262E2D}" destId="{1453A4CA-40C3-4D9A-8B4E-591CAF758581}" srcOrd="0" destOrd="0" parTransId="{886A6CB3-ABFB-4A01-831E-ADEF4422A2E8}" sibTransId="{94EFC052-3BFF-490C-A930-611F4F20AAD7}"/>
    <dgm:cxn modelId="{F5261497-B047-4F90-861A-E9CB133045AC}" type="presOf" srcId="{D84C79C4-D7E5-4309-968B-447FBB6362EB}" destId="{07F54FC8-72A1-48C4-9BEF-6909C23389CC}" srcOrd="0" destOrd="1" presId="urn:microsoft.com/office/officeart/2005/8/layout/list1"/>
    <dgm:cxn modelId="{556AECBC-215A-48CA-89DA-BA17C5257EAE}" type="presOf" srcId="{C79D0D2D-F220-4348-A8D3-FE88DCBE20F0}" destId="{07F54FC8-72A1-48C4-9BEF-6909C23389CC}" srcOrd="0" destOrd="2" presId="urn:microsoft.com/office/officeart/2005/8/layout/list1"/>
    <dgm:cxn modelId="{0C9EB4D3-5414-49EF-8E9B-CBE05E673C8E}" srcId="{8882A7F7-1A0D-4FF4-8550-B67D6CCF105F}" destId="{43FA4A16-CFC1-4FB4-B053-209AC224BF56}" srcOrd="0" destOrd="0" parTransId="{94260D27-1749-45B4-B2DB-A68D969C4048}" sibTransId="{D2026063-46E8-4E81-B774-08550FE28CE0}"/>
    <dgm:cxn modelId="{730969E4-933B-4CA4-A1FF-E8043D86D447}" type="presOf" srcId="{A25B2DD7-3487-4223-BDCD-2CEA80479F5E}" destId="{88007C4E-2477-40AF-8DE3-1EEAAE910CD8}" srcOrd="0" destOrd="1" presId="urn:microsoft.com/office/officeart/2005/8/layout/list1"/>
    <dgm:cxn modelId="{3B0C9FEF-D737-4D95-B70E-F705EF599538}" srcId="{F4CBBE2E-1CD2-4029-84DF-2A6468262E2D}" destId="{D84C79C4-D7E5-4309-968B-447FBB6362EB}" srcOrd="1" destOrd="0" parTransId="{6D031490-FCFA-4600-AB66-88F6DF018300}" sibTransId="{727FC6A9-CB16-4707-8FC6-5E228738B353}"/>
    <dgm:cxn modelId="{BB4179F6-E3D2-4018-8B42-FD53EA199861}" type="presOf" srcId="{43FA4A16-CFC1-4FB4-B053-209AC224BF56}" destId="{88007C4E-2477-40AF-8DE3-1EEAAE910CD8}" srcOrd="0" destOrd="0" presId="urn:microsoft.com/office/officeart/2005/8/layout/list1"/>
    <dgm:cxn modelId="{C2DC5FF8-36D2-410D-8C58-0A64D277A62E}" type="presOf" srcId="{C4D73941-7EF9-4640-A343-36F97516536C}" destId="{94B142D8-9B6F-4467-9C1A-575733DC6764}" srcOrd="0" destOrd="0" presId="urn:microsoft.com/office/officeart/2005/8/layout/list1"/>
    <dgm:cxn modelId="{D1B7B721-B91C-4728-8003-34DBA86DD23A}" type="presParOf" srcId="{94B142D8-9B6F-4467-9C1A-575733DC6764}" destId="{EB18704E-9DDC-4C9B-92E5-9E9C5EC70F2C}" srcOrd="0" destOrd="0" presId="urn:microsoft.com/office/officeart/2005/8/layout/list1"/>
    <dgm:cxn modelId="{0AEB13B9-CD2A-4A49-A918-B7F55B99D893}" type="presParOf" srcId="{EB18704E-9DDC-4C9B-92E5-9E9C5EC70F2C}" destId="{BB4A52DC-5BCD-40A1-AD36-349B30095DB4}" srcOrd="0" destOrd="0" presId="urn:microsoft.com/office/officeart/2005/8/layout/list1"/>
    <dgm:cxn modelId="{9705029F-046D-4B7B-B0C1-52E16816ED1D}" type="presParOf" srcId="{EB18704E-9DDC-4C9B-92E5-9E9C5EC70F2C}" destId="{753162EE-E328-4D09-815B-918603398D77}" srcOrd="1" destOrd="0" presId="urn:microsoft.com/office/officeart/2005/8/layout/list1"/>
    <dgm:cxn modelId="{55279302-C297-4631-AC6B-9E3EC40314D9}" type="presParOf" srcId="{94B142D8-9B6F-4467-9C1A-575733DC6764}" destId="{9342D265-7A53-40E3-BED9-70FF1A5A8154}" srcOrd="1" destOrd="0" presId="urn:microsoft.com/office/officeart/2005/8/layout/list1"/>
    <dgm:cxn modelId="{65DEDDB4-87C3-4759-A189-6BD53D021968}" type="presParOf" srcId="{94B142D8-9B6F-4467-9C1A-575733DC6764}" destId="{88007C4E-2477-40AF-8DE3-1EEAAE910CD8}" srcOrd="2" destOrd="0" presId="urn:microsoft.com/office/officeart/2005/8/layout/list1"/>
    <dgm:cxn modelId="{4129ED7A-0CE2-4704-A82B-5B1BD5C881A4}" type="presParOf" srcId="{94B142D8-9B6F-4467-9C1A-575733DC6764}" destId="{BDE0EBAD-4AC1-4CD5-85D3-6C5469C4A883}" srcOrd="3" destOrd="0" presId="urn:microsoft.com/office/officeart/2005/8/layout/list1"/>
    <dgm:cxn modelId="{EDF4FE5E-4D58-4F3C-A4E8-CAEEFA9EA516}" type="presParOf" srcId="{94B142D8-9B6F-4467-9C1A-575733DC6764}" destId="{E3324641-FF4F-47A1-94F4-8A4DE9C1ACE5}" srcOrd="4" destOrd="0" presId="urn:microsoft.com/office/officeart/2005/8/layout/list1"/>
    <dgm:cxn modelId="{E1E1BD55-2CB1-4080-8715-26F5353F5A49}" type="presParOf" srcId="{E3324641-FF4F-47A1-94F4-8A4DE9C1ACE5}" destId="{E11B8D6F-04E9-4329-950E-F02E2D36F112}" srcOrd="0" destOrd="0" presId="urn:microsoft.com/office/officeart/2005/8/layout/list1"/>
    <dgm:cxn modelId="{792F505F-84AB-4F35-9AEC-EBC7A0FE0CD2}" type="presParOf" srcId="{E3324641-FF4F-47A1-94F4-8A4DE9C1ACE5}" destId="{387FCDEF-40BA-4F2E-A0B3-6C658A202055}" srcOrd="1" destOrd="0" presId="urn:microsoft.com/office/officeart/2005/8/layout/list1"/>
    <dgm:cxn modelId="{70C6F357-7818-4770-94C5-543C3C36D174}" type="presParOf" srcId="{94B142D8-9B6F-4467-9C1A-575733DC6764}" destId="{9CB369E0-DE1B-47F7-8787-55A8F6A8B7C4}" srcOrd="5" destOrd="0" presId="urn:microsoft.com/office/officeart/2005/8/layout/list1"/>
    <dgm:cxn modelId="{D6F5BC94-D8EF-42DB-B070-B315D0EB2901}" type="presParOf" srcId="{94B142D8-9B6F-4467-9C1A-575733DC6764}" destId="{07F54FC8-72A1-48C4-9BEF-6909C23389CC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5E88C59-9AA0-4336-8F8D-244BF1D0F1B4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230CD0E2-27AA-4678-B0AF-96950BEF771D}">
      <dgm:prSet/>
      <dgm:spPr/>
      <dgm:t>
        <a:bodyPr/>
        <a:lstStyle/>
        <a:p>
          <a:r>
            <a:rPr lang="da-DK"/>
            <a:t>Nice to know</a:t>
          </a:r>
          <a:endParaRPr lang="en-US"/>
        </a:p>
      </dgm:t>
    </dgm:pt>
    <dgm:pt modelId="{2B720D57-2AF3-4184-9CEB-498FE8AC65BC}" cxnId="{CBAA32E0-B303-446A-A60C-9E5587CB0D18}" type="parTrans">
      <dgm:prSet/>
      <dgm:spPr/>
      <dgm:t>
        <a:bodyPr/>
        <a:lstStyle/>
        <a:p>
          <a:endParaRPr lang="en-US"/>
        </a:p>
      </dgm:t>
    </dgm:pt>
    <dgm:pt modelId="{2B3A2BEA-B447-432D-A996-DEB0AB5FC658}" cxnId="{CBAA32E0-B303-446A-A60C-9E5587CB0D18}" type="sibTrans">
      <dgm:prSet/>
      <dgm:spPr/>
      <dgm:t>
        <a:bodyPr/>
        <a:lstStyle/>
        <a:p>
          <a:endParaRPr lang="en-US"/>
        </a:p>
      </dgm:t>
    </dgm:pt>
    <dgm:pt modelId="{3B7DAC9B-BB82-433B-B1ED-9B2D33F8282E}">
      <dgm:prSet/>
      <dgm:spPr/>
      <dgm:t>
        <a:bodyPr/>
        <a:lstStyle/>
        <a:p>
          <a:r>
            <a:rPr lang="da-DK"/>
            <a:t>Dyslipidæmi og åreforkalkning – forståelse for dette </a:t>
          </a:r>
          <a:endParaRPr lang="en-US"/>
        </a:p>
      </dgm:t>
    </dgm:pt>
    <dgm:pt modelId="{55EDBF0F-3DB1-4985-9E65-3BBFDBFD55B3}" cxnId="{422AA6BF-1ACF-421B-8A32-BD2A3253292A}" type="parTrans">
      <dgm:prSet/>
      <dgm:spPr/>
      <dgm:t>
        <a:bodyPr/>
        <a:lstStyle/>
        <a:p>
          <a:endParaRPr lang="en-US"/>
        </a:p>
      </dgm:t>
    </dgm:pt>
    <dgm:pt modelId="{F9DC8A0B-B024-4DAD-AAC3-1A3119F0E25D}" cxnId="{422AA6BF-1ACF-421B-8A32-BD2A3253292A}" type="sibTrans">
      <dgm:prSet/>
      <dgm:spPr/>
      <dgm:t>
        <a:bodyPr/>
        <a:lstStyle/>
        <a:p>
          <a:endParaRPr lang="en-US"/>
        </a:p>
      </dgm:t>
    </dgm:pt>
    <dgm:pt modelId="{2EDB865B-8FE1-48A6-A93E-009D760DC073}">
      <dgm:prSet/>
      <dgm:spPr/>
      <dgm:t>
        <a:bodyPr/>
        <a:lstStyle/>
        <a:p>
          <a:r>
            <a:rPr lang="da-DK"/>
            <a:t>NEED to know</a:t>
          </a:r>
          <a:endParaRPr lang="en-US"/>
        </a:p>
      </dgm:t>
    </dgm:pt>
    <dgm:pt modelId="{3D90C45A-3786-433F-99FF-1AF086A7EDC4}" cxnId="{A3729969-CA65-4DA0-AEB4-1C585C52D5F5}" type="parTrans">
      <dgm:prSet/>
      <dgm:spPr/>
      <dgm:t>
        <a:bodyPr/>
        <a:lstStyle/>
        <a:p>
          <a:endParaRPr lang="en-US"/>
        </a:p>
      </dgm:t>
    </dgm:pt>
    <dgm:pt modelId="{1E23D4CC-CAD5-4E81-BD65-66E388C7040A}" cxnId="{A3729969-CA65-4DA0-AEB4-1C585C52D5F5}" type="sibTrans">
      <dgm:prSet/>
      <dgm:spPr/>
      <dgm:t>
        <a:bodyPr/>
        <a:lstStyle/>
        <a:p>
          <a:endParaRPr lang="en-US"/>
        </a:p>
      </dgm:t>
    </dgm:pt>
    <dgm:pt modelId="{D0C8E9A3-BFEE-4F63-A340-7C26F625CE13}">
      <dgm:prSet/>
      <dgm:spPr/>
      <dgm:t>
        <a:bodyPr/>
        <a:lstStyle/>
        <a:p>
          <a:r>
            <a:rPr lang="da-DK"/>
            <a:t>Iskæmi i UE</a:t>
          </a:r>
          <a:endParaRPr lang="en-US"/>
        </a:p>
      </dgm:t>
    </dgm:pt>
    <dgm:pt modelId="{803EC38F-1DCB-4928-9A6A-0A38F3547E7F}" cxnId="{2B219745-8438-41B0-A959-B9450AF16A88}" type="parTrans">
      <dgm:prSet/>
      <dgm:spPr/>
      <dgm:t>
        <a:bodyPr/>
        <a:lstStyle/>
        <a:p>
          <a:endParaRPr lang="en-US"/>
        </a:p>
      </dgm:t>
    </dgm:pt>
    <dgm:pt modelId="{C7239135-F6B3-4C02-ABEE-669B6492FCC6}" cxnId="{2B219745-8438-41B0-A959-B9450AF16A88}" type="sibTrans">
      <dgm:prSet/>
      <dgm:spPr/>
      <dgm:t>
        <a:bodyPr/>
        <a:lstStyle/>
        <a:p>
          <a:endParaRPr lang="en-US"/>
        </a:p>
      </dgm:t>
    </dgm:pt>
    <dgm:pt modelId="{0672B0AE-B1DA-450B-AA5C-E56B6A663D2F}">
      <dgm:prSet/>
      <dgm:spPr/>
      <dgm:t>
        <a:bodyPr/>
        <a:lstStyle/>
        <a:p>
          <a:r>
            <a:rPr lang="da-DK"/>
            <a:t>Trombose vs. emboli </a:t>
          </a:r>
          <a:endParaRPr lang="en-US"/>
        </a:p>
      </dgm:t>
    </dgm:pt>
    <dgm:pt modelId="{5E66EBC9-D5BD-40D4-AC11-21AE01891AD3}" cxnId="{3DA8448F-09E0-40B2-8835-101D0A8B12B3}" type="parTrans">
      <dgm:prSet/>
      <dgm:spPr/>
      <dgm:t>
        <a:bodyPr/>
        <a:lstStyle/>
        <a:p>
          <a:endParaRPr lang="en-US"/>
        </a:p>
      </dgm:t>
    </dgm:pt>
    <dgm:pt modelId="{6767338A-C8ED-49FD-8ABE-929FD0FA5778}" cxnId="{3DA8448F-09E0-40B2-8835-101D0A8B12B3}" type="sibTrans">
      <dgm:prSet/>
      <dgm:spPr/>
      <dgm:t>
        <a:bodyPr/>
        <a:lstStyle/>
        <a:p>
          <a:endParaRPr lang="en-US"/>
        </a:p>
      </dgm:t>
    </dgm:pt>
    <dgm:pt modelId="{A42837B9-B701-4B80-88F7-1154055BBA09}">
      <dgm:prSet/>
      <dgm:spPr/>
      <dgm:t>
        <a:bodyPr/>
        <a:lstStyle/>
        <a:p>
          <a:r>
            <a:rPr lang="da-DK"/>
            <a:t>Aortaaneurisme vs. aortadissektion </a:t>
          </a:r>
          <a:endParaRPr lang="en-US"/>
        </a:p>
      </dgm:t>
    </dgm:pt>
    <dgm:pt modelId="{86A6FA32-0E1C-4F34-B137-34FAC24C0CD0}" cxnId="{C43B7E3A-5673-4309-9C19-6DC75C311A81}" type="parTrans">
      <dgm:prSet/>
      <dgm:spPr/>
      <dgm:t>
        <a:bodyPr/>
        <a:lstStyle/>
        <a:p>
          <a:endParaRPr lang="en-US"/>
        </a:p>
      </dgm:t>
    </dgm:pt>
    <dgm:pt modelId="{937E46CA-85CB-4E1D-9564-95DFED7391E4}" cxnId="{C43B7E3A-5673-4309-9C19-6DC75C311A81}" type="sibTrans">
      <dgm:prSet/>
      <dgm:spPr/>
      <dgm:t>
        <a:bodyPr/>
        <a:lstStyle/>
        <a:p>
          <a:endParaRPr lang="en-US"/>
        </a:p>
      </dgm:t>
    </dgm:pt>
    <dgm:pt modelId="{0CEF3CB5-F941-43DB-9021-1D02847AD38F}">
      <dgm:prSet/>
      <dgm:spPr/>
      <dgm:t>
        <a:bodyPr/>
        <a:lstStyle/>
        <a:p>
          <a:r>
            <a:rPr lang="da-DK"/>
            <a:t>Carotisstenose </a:t>
          </a:r>
          <a:endParaRPr lang="en-US"/>
        </a:p>
      </dgm:t>
    </dgm:pt>
    <dgm:pt modelId="{16A8D0E3-F861-4C6B-96E8-F2D201A3A8E5}" cxnId="{65CBE3BF-B56A-4391-942A-B71CF8DB9A8B}" type="parTrans">
      <dgm:prSet/>
      <dgm:spPr/>
      <dgm:t>
        <a:bodyPr/>
        <a:lstStyle/>
        <a:p>
          <a:endParaRPr lang="en-US"/>
        </a:p>
      </dgm:t>
    </dgm:pt>
    <dgm:pt modelId="{157EA903-8EDA-4716-B991-81222E789ACF}" cxnId="{65CBE3BF-B56A-4391-942A-B71CF8DB9A8B}" type="sibTrans">
      <dgm:prSet/>
      <dgm:spPr/>
      <dgm:t>
        <a:bodyPr/>
        <a:lstStyle/>
        <a:p>
          <a:endParaRPr lang="en-US"/>
        </a:p>
      </dgm:t>
    </dgm:pt>
    <dgm:pt modelId="{12C20F53-46ED-4F9D-BCDE-551F2A417867}">
      <dgm:prSet/>
      <dgm:spPr/>
      <dgm:t>
        <a:bodyPr/>
        <a:lstStyle/>
        <a:p>
          <a:r>
            <a:rPr lang="da-DK"/>
            <a:t>Hypertension, AFLI og hjertesvigt </a:t>
          </a:r>
          <a:endParaRPr lang="en-US"/>
        </a:p>
      </dgm:t>
    </dgm:pt>
    <dgm:pt modelId="{387E9B94-AB14-4C6B-A8F1-06F5B7D60E35}" cxnId="{995D6537-7750-4AFB-B3F5-C9E21296CDFB}" type="parTrans">
      <dgm:prSet/>
      <dgm:spPr/>
      <dgm:t>
        <a:bodyPr/>
        <a:lstStyle/>
        <a:p>
          <a:endParaRPr lang="en-US"/>
        </a:p>
      </dgm:t>
    </dgm:pt>
    <dgm:pt modelId="{5504013D-6721-49F0-8321-465728E908BD}" cxnId="{995D6537-7750-4AFB-B3F5-C9E21296CDFB}" type="sibTrans">
      <dgm:prSet/>
      <dgm:spPr/>
      <dgm:t>
        <a:bodyPr/>
        <a:lstStyle/>
        <a:p>
          <a:endParaRPr lang="en-US"/>
        </a:p>
      </dgm:t>
    </dgm:pt>
    <dgm:pt modelId="{690FC288-D6FE-4375-A56D-5E75CC60B381}">
      <dgm:prSet/>
      <dgm:spPr/>
      <dgm:t>
        <a:bodyPr/>
        <a:lstStyle/>
        <a:p>
          <a:r>
            <a:rPr lang="da-DK"/>
            <a:t>Iskæmisk hjertesygdom</a:t>
          </a:r>
          <a:endParaRPr lang="en-US"/>
        </a:p>
      </dgm:t>
    </dgm:pt>
    <dgm:pt modelId="{9E425C50-43CF-43CF-B5A6-BE3CE62DAF9E}" cxnId="{4F355FBC-69C7-424C-A108-BF611E0E9FE8}" type="parTrans">
      <dgm:prSet/>
      <dgm:spPr/>
      <dgm:t>
        <a:bodyPr/>
        <a:lstStyle/>
        <a:p>
          <a:endParaRPr lang="en-US"/>
        </a:p>
      </dgm:t>
    </dgm:pt>
    <dgm:pt modelId="{4ADFE871-301B-4949-B93E-388774667ED7}" cxnId="{4F355FBC-69C7-424C-A108-BF611E0E9FE8}" type="sibTrans">
      <dgm:prSet/>
      <dgm:spPr/>
      <dgm:t>
        <a:bodyPr/>
        <a:lstStyle/>
        <a:p>
          <a:endParaRPr lang="en-US"/>
        </a:p>
      </dgm:t>
    </dgm:pt>
    <dgm:pt modelId="{5B57B993-183E-46C7-854A-C05A3E5BCAC6}">
      <dgm:prSet/>
      <dgm:spPr/>
      <dgm:t>
        <a:bodyPr/>
        <a:lstStyle/>
        <a:p>
          <a:r>
            <a:rPr lang="da-DK"/>
            <a:t>Stabil angina pectoris vs. AKS </a:t>
          </a:r>
          <a:endParaRPr lang="en-US"/>
        </a:p>
      </dgm:t>
    </dgm:pt>
    <dgm:pt modelId="{FBC46607-544A-45A6-BB9B-12383642C117}" cxnId="{26F9DF40-6B7A-49AB-ACE9-5084551A399D}" type="parTrans">
      <dgm:prSet/>
      <dgm:spPr/>
      <dgm:t>
        <a:bodyPr/>
        <a:lstStyle/>
        <a:p>
          <a:endParaRPr lang="en-US"/>
        </a:p>
      </dgm:t>
    </dgm:pt>
    <dgm:pt modelId="{ED5A56A4-3008-4B63-BF6E-A20FEA15E97E}" cxnId="{26F9DF40-6B7A-49AB-ACE9-5084551A399D}" type="sibTrans">
      <dgm:prSet/>
      <dgm:spPr/>
      <dgm:t>
        <a:bodyPr/>
        <a:lstStyle/>
        <a:p>
          <a:endParaRPr lang="en-US"/>
        </a:p>
      </dgm:t>
    </dgm:pt>
    <dgm:pt modelId="{61FC86F9-8302-4D19-8CBD-D2FBAB3842E5}">
      <dgm:prSet/>
      <dgm:spPr/>
      <dgm:t>
        <a:bodyPr/>
        <a:lstStyle/>
        <a:p>
          <a:r>
            <a:rPr lang="da-DK"/>
            <a:t>CABG vs. PCI </a:t>
          </a:r>
          <a:endParaRPr lang="en-US"/>
        </a:p>
      </dgm:t>
    </dgm:pt>
    <dgm:pt modelId="{AD26A457-D2FB-4198-8BB5-3DD0C0EDDF14}" cxnId="{6EDABAC8-F5F8-4B99-819C-89227776F7E2}" type="parTrans">
      <dgm:prSet/>
      <dgm:spPr/>
      <dgm:t>
        <a:bodyPr/>
        <a:lstStyle/>
        <a:p>
          <a:endParaRPr lang="en-US"/>
        </a:p>
      </dgm:t>
    </dgm:pt>
    <dgm:pt modelId="{0C40BDBB-6235-4CBF-BB3C-7FDDC53DF7DC}" cxnId="{6EDABAC8-F5F8-4B99-819C-89227776F7E2}" type="sibTrans">
      <dgm:prSet/>
      <dgm:spPr/>
      <dgm:t>
        <a:bodyPr/>
        <a:lstStyle/>
        <a:p>
          <a:endParaRPr lang="en-US"/>
        </a:p>
      </dgm:t>
    </dgm:pt>
    <dgm:pt modelId="{9BE8BCC2-B554-44DD-B44C-EF705019766E}" type="pres">
      <dgm:prSet presAssocID="{C5E88C59-9AA0-4336-8F8D-244BF1D0F1B4}" presName="linear" presStyleCnt="0">
        <dgm:presLayoutVars>
          <dgm:dir/>
          <dgm:animLvl val="lvl"/>
          <dgm:resizeHandles val="exact"/>
        </dgm:presLayoutVars>
      </dgm:prSet>
      <dgm:spPr/>
    </dgm:pt>
    <dgm:pt modelId="{33A83C28-6B0C-4D20-8004-78F8EEA527BE}" type="pres">
      <dgm:prSet presAssocID="{230CD0E2-27AA-4678-B0AF-96950BEF771D}" presName="parentLin" presStyleCnt="0"/>
      <dgm:spPr/>
    </dgm:pt>
    <dgm:pt modelId="{9B34FE65-09D9-4493-80AF-A93F9F4CA49F}" type="pres">
      <dgm:prSet presAssocID="{230CD0E2-27AA-4678-B0AF-96950BEF771D}" presName="parentLeftMargin" presStyleLbl="node1" presStyleIdx="0" presStyleCnt="2"/>
      <dgm:spPr/>
    </dgm:pt>
    <dgm:pt modelId="{C786DC44-C437-4424-9E80-09BB6B6BDE6C}" type="pres">
      <dgm:prSet presAssocID="{230CD0E2-27AA-4678-B0AF-96950BEF771D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D8A6298A-1087-43F3-957B-D9533FE78496}" type="pres">
      <dgm:prSet presAssocID="{230CD0E2-27AA-4678-B0AF-96950BEF771D}" presName="negativeSpace" presStyleCnt="0"/>
      <dgm:spPr/>
    </dgm:pt>
    <dgm:pt modelId="{81F724AF-2A8C-406E-9C8B-9D344A1BBBC3}" type="pres">
      <dgm:prSet presAssocID="{230CD0E2-27AA-4678-B0AF-96950BEF771D}" presName="childText" presStyleLbl="conFgAcc1" presStyleIdx="0" presStyleCnt="2">
        <dgm:presLayoutVars>
          <dgm:bulletEnabled val="1"/>
        </dgm:presLayoutVars>
      </dgm:prSet>
      <dgm:spPr/>
    </dgm:pt>
    <dgm:pt modelId="{7EE0024D-8A51-4E65-B583-75FF7FAE5445}" type="pres">
      <dgm:prSet presAssocID="{2B3A2BEA-B447-432D-A996-DEB0AB5FC658}" presName="spaceBetweenRectangles" presStyleCnt="0"/>
      <dgm:spPr/>
    </dgm:pt>
    <dgm:pt modelId="{1BAF677D-1775-42DB-B4E8-D7CE6F97AAAB}" type="pres">
      <dgm:prSet presAssocID="{2EDB865B-8FE1-48A6-A93E-009D760DC073}" presName="parentLin" presStyleCnt="0"/>
      <dgm:spPr/>
    </dgm:pt>
    <dgm:pt modelId="{B38F4A2B-DFCD-43D2-A8A6-4C7447C7E231}" type="pres">
      <dgm:prSet presAssocID="{2EDB865B-8FE1-48A6-A93E-009D760DC073}" presName="parentLeftMargin" presStyleLbl="node1" presStyleIdx="0" presStyleCnt="2"/>
      <dgm:spPr/>
    </dgm:pt>
    <dgm:pt modelId="{C54778D6-BE82-4C67-81E2-A83F443D33D8}" type="pres">
      <dgm:prSet presAssocID="{2EDB865B-8FE1-48A6-A93E-009D760DC073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67585D1E-91DE-42F7-A2F0-CFA8DBF1A780}" type="pres">
      <dgm:prSet presAssocID="{2EDB865B-8FE1-48A6-A93E-009D760DC073}" presName="negativeSpace" presStyleCnt="0"/>
      <dgm:spPr/>
    </dgm:pt>
    <dgm:pt modelId="{713E9919-219E-40F1-BB32-6E6DFE7ACFA4}" type="pres">
      <dgm:prSet presAssocID="{2EDB865B-8FE1-48A6-A93E-009D760DC073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634E642C-8517-4928-B96F-5DCECB87E29A}" type="presOf" srcId="{0CEF3CB5-F941-43DB-9021-1D02847AD38F}" destId="{713E9919-219E-40F1-BB32-6E6DFE7ACFA4}" srcOrd="0" destOrd="3" presId="urn:microsoft.com/office/officeart/2005/8/layout/list1"/>
    <dgm:cxn modelId="{995D6537-7750-4AFB-B3F5-C9E21296CDFB}" srcId="{2EDB865B-8FE1-48A6-A93E-009D760DC073}" destId="{12C20F53-46ED-4F9D-BCDE-551F2A417867}" srcOrd="4" destOrd="0" parTransId="{387E9B94-AB14-4C6B-A8F1-06F5B7D60E35}" sibTransId="{5504013D-6721-49F0-8321-465728E908BD}"/>
    <dgm:cxn modelId="{C43B7E3A-5673-4309-9C19-6DC75C311A81}" srcId="{2EDB865B-8FE1-48A6-A93E-009D760DC073}" destId="{A42837B9-B701-4B80-88F7-1154055BBA09}" srcOrd="2" destOrd="0" parTransId="{86A6FA32-0E1C-4F34-B137-34FAC24C0CD0}" sibTransId="{937E46CA-85CB-4E1D-9564-95DFED7391E4}"/>
    <dgm:cxn modelId="{26F9DF40-6B7A-49AB-ACE9-5084551A399D}" srcId="{690FC288-D6FE-4375-A56D-5E75CC60B381}" destId="{5B57B993-183E-46C7-854A-C05A3E5BCAC6}" srcOrd="0" destOrd="0" parTransId="{FBC46607-544A-45A6-BB9B-12383642C117}" sibTransId="{ED5A56A4-3008-4B63-BF6E-A20FEA15E97E}"/>
    <dgm:cxn modelId="{03826D5D-1D85-4EF8-A129-80668CF00C41}" type="presOf" srcId="{12C20F53-46ED-4F9D-BCDE-551F2A417867}" destId="{713E9919-219E-40F1-BB32-6E6DFE7ACFA4}" srcOrd="0" destOrd="4" presId="urn:microsoft.com/office/officeart/2005/8/layout/list1"/>
    <dgm:cxn modelId="{2B219745-8438-41B0-A959-B9450AF16A88}" srcId="{2EDB865B-8FE1-48A6-A93E-009D760DC073}" destId="{D0C8E9A3-BFEE-4F63-A340-7C26F625CE13}" srcOrd="0" destOrd="0" parTransId="{803EC38F-1DCB-4928-9A6A-0A38F3547E7F}" sibTransId="{C7239135-F6B3-4C02-ABEE-669B6492FCC6}"/>
    <dgm:cxn modelId="{EAB07346-D582-49A5-A988-583F843D14F3}" type="presOf" srcId="{690FC288-D6FE-4375-A56D-5E75CC60B381}" destId="{713E9919-219E-40F1-BB32-6E6DFE7ACFA4}" srcOrd="0" destOrd="5" presId="urn:microsoft.com/office/officeart/2005/8/layout/list1"/>
    <dgm:cxn modelId="{A3729969-CA65-4DA0-AEB4-1C585C52D5F5}" srcId="{C5E88C59-9AA0-4336-8F8D-244BF1D0F1B4}" destId="{2EDB865B-8FE1-48A6-A93E-009D760DC073}" srcOrd="1" destOrd="0" parTransId="{3D90C45A-3786-433F-99FF-1AF086A7EDC4}" sibTransId="{1E23D4CC-CAD5-4E81-BD65-66E388C7040A}"/>
    <dgm:cxn modelId="{478FBF72-E1A3-4E12-A426-EF7002728179}" type="presOf" srcId="{230CD0E2-27AA-4678-B0AF-96950BEF771D}" destId="{9B34FE65-09D9-4493-80AF-A93F9F4CA49F}" srcOrd="0" destOrd="0" presId="urn:microsoft.com/office/officeart/2005/8/layout/list1"/>
    <dgm:cxn modelId="{3DA8448F-09E0-40B2-8835-101D0A8B12B3}" srcId="{2EDB865B-8FE1-48A6-A93E-009D760DC073}" destId="{0672B0AE-B1DA-450B-AA5C-E56B6A663D2F}" srcOrd="1" destOrd="0" parTransId="{5E66EBC9-D5BD-40D4-AC11-21AE01891AD3}" sibTransId="{6767338A-C8ED-49FD-8ABE-929FD0FA5778}"/>
    <dgm:cxn modelId="{41866A93-91C4-4D4E-AA57-4772D71D4EF7}" type="presOf" srcId="{2EDB865B-8FE1-48A6-A93E-009D760DC073}" destId="{C54778D6-BE82-4C67-81E2-A83F443D33D8}" srcOrd="1" destOrd="0" presId="urn:microsoft.com/office/officeart/2005/8/layout/list1"/>
    <dgm:cxn modelId="{47822F98-3593-49A4-89D6-B40833DDD7AE}" type="presOf" srcId="{A42837B9-B701-4B80-88F7-1154055BBA09}" destId="{713E9919-219E-40F1-BB32-6E6DFE7ACFA4}" srcOrd="0" destOrd="2" presId="urn:microsoft.com/office/officeart/2005/8/layout/list1"/>
    <dgm:cxn modelId="{389109AD-C52F-424C-9F72-88F4FFD28230}" type="presOf" srcId="{D0C8E9A3-BFEE-4F63-A340-7C26F625CE13}" destId="{713E9919-219E-40F1-BB32-6E6DFE7ACFA4}" srcOrd="0" destOrd="0" presId="urn:microsoft.com/office/officeart/2005/8/layout/list1"/>
    <dgm:cxn modelId="{BE10DEB9-77AF-465E-B85F-ED8422D789AF}" type="presOf" srcId="{C5E88C59-9AA0-4336-8F8D-244BF1D0F1B4}" destId="{9BE8BCC2-B554-44DD-B44C-EF705019766E}" srcOrd="0" destOrd="0" presId="urn:microsoft.com/office/officeart/2005/8/layout/list1"/>
    <dgm:cxn modelId="{4F355FBC-69C7-424C-A108-BF611E0E9FE8}" srcId="{2EDB865B-8FE1-48A6-A93E-009D760DC073}" destId="{690FC288-D6FE-4375-A56D-5E75CC60B381}" srcOrd="5" destOrd="0" parTransId="{9E425C50-43CF-43CF-B5A6-BE3CE62DAF9E}" sibTransId="{4ADFE871-301B-4949-B93E-388774667ED7}"/>
    <dgm:cxn modelId="{C92E57BF-5436-4E77-891B-98F84D607940}" type="presOf" srcId="{230CD0E2-27AA-4678-B0AF-96950BEF771D}" destId="{C786DC44-C437-4424-9E80-09BB6B6BDE6C}" srcOrd="1" destOrd="0" presId="urn:microsoft.com/office/officeart/2005/8/layout/list1"/>
    <dgm:cxn modelId="{422AA6BF-1ACF-421B-8A32-BD2A3253292A}" srcId="{230CD0E2-27AA-4678-B0AF-96950BEF771D}" destId="{3B7DAC9B-BB82-433B-B1ED-9B2D33F8282E}" srcOrd="0" destOrd="0" parTransId="{55EDBF0F-3DB1-4985-9E65-3BBFDBFD55B3}" sibTransId="{F9DC8A0B-B024-4DAD-AAC3-1A3119F0E25D}"/>
    <dgm:cxn modelId="{65CBE3BF-B56A-4391-942A-B71CF8DB9A8B}" srcId="{2EDB865B-8FE1-48A6-A93E-009D760DC073}" destId="{0CEF3CB5-F941-43DB-9021-1D02847AD38F}" srcOrd="3" destOrd="0" parTransId="{16A8D0E3-F861-4C6B-96E8-F2D201A3A8E5}" sibTransId="{157EA903-8EDA-4716-B991-81222E789ACF}"/>
    <dgm:cxn modelId="{C1982EC2-DABC-41B0-B224-05C1CAA51191}" type="presOf" srcId="{2EDB865B-8FE1-48A6-A93E-009D760DC073}" destId="{B38F4A2B-DFCD-43D2-A8A6-4C7447C7E231}" srcOrd="0" destOrd="0" presId="urn:microsoft.com/office/officeart/2005/8/layout/list1"/>
    <dgm:cxn modelId="{6EDABAC8-F5F8-4B99-819C-89227776F7E2}" srcId="{690FC288-D6FE-4375-A56D-5E75CC60B381}" destId="{61FC86F9-8302-4D19-8CBD-D2FBAB3842E5}" srcOrd="1" destOrd="0" parTransId="{AD26A457-D2FB-4198-8BB5-3DD0C0EDDF14}" sibTransId="{0C40BDBB-6235-4CBF-BB3C-7FDDC53DF7DC}"/>
    <dgm:cxn modelId="{32F7FDC9-82C9-4313-B083-784748E6BCFF}" type="presOf" srcId="{61FC86F9-8302-4D19-8CBD-D2FBAB3842E5}" destId="{713E9919-219E-40F1-BB32-6E6DFE7ACFA4}" srcOrd="0" destOrd="7" presId="urn:microsoft.com/office/officeart/2005/8/layout/list1"/>
    <dgm:cxn modelId="{B6609BCD-364A-4C99-8A31-6EA0B2CC3109}" type="presOf" srcId="{3B7DAC9B-BB82-433B-B1ED-9B2D33F8282E}" destId="{81F724AF-2A8C-406E-9C8B-9D344A1BBBC3}" srcOrd="0" destOrd="0" presId="urn:microsoft.com/office/officeart/2005/8/layout/list1"/>
    <dgm:cxn modelId="{CBAA32E0-B303-446A-A60C-9E5587CB0D18}" srcId="{C5E88C59-9AA0-4336-8F8D-244BF1D0F1B4}" destId="{230CD0E2-27AA-4678-B0AF-96950BEF771D}" srcOrd="0" destOrd="0" parTransId="{2B720D57-2AF3-4184-9CEB-498FE8AC65BC}" sibTransId="{2B3A2BEA-B447-432D-A996-DEB0AB5FC658}"/>
    <dgm:cxn modelId="{87504BE1-5FDE-4930-AEE2-15A9C4509A62}" type="presOf" srcId="{0672B0AE-B1DA-450B-AA5C-E56B6A663D2F}" destId="{713E9919-219E-40F1-BB32-6E6DFE7ACFA4}" srcOrd="0" destOrd="1" presId="urn:microsoft.com/office/officeart/2005/8/layout/list1"/>
    <dgm:cxn modelId="{FA6155FB-791A-4C49-8958-E1C5293EC9C6}" type="presOf" srcId="{5B57B993-183E-46C7-854A-C05A3E5BCAC6}" destId="{713E9919-219E-40F1-BB32-6E6DFE7ACFA4}" srcOrd="0" destOrd="6" presId="urn:microsoft.com/office/officeart/2005/8/layout/list1"/>
    <dgm:cxn modelId="{EC12955C-C599-49E3-A204-DF892792232C}" type="presParOf" srcId="{9BE8BCC2-B554-44DD-B44C-EF705019766E}" destId="{33A83C28-6B0C-4D20-8004-78F8EEA527BE}" srcOrd="0" destOrd="0" presId="urn:microsoft.com/office/officeart/2005/8/layout/list1"/>
    <dgm:cxn modelId="{560C9F55-4700-421B-9770-6E9B57574E62}" type="presParOf" srcId="{33A83C28-6B0C-4D20-8004-78F8EEA527BE}" destId="{9B34FE65-09D9-4493-80AF-A93F9F4CA49F}" srcOrd="0" destOrd="0" presId="urn:microsoft.com/office/officeart/2005/8/layout/list1"/>
    <dgm:cxn modelId="{F18EE9F0-F0E4-49D2-9793-9EF8C194BFA4}" type="presParOf" srcId="{33A83C28-6B0C-4D20-8004-78F8EEA527BE}" destId="{C786DC44-C437-4424-9E80-09BB6B6BDE6C}" srcOrd="1" destOrd="0" presId="urn:microsoft.com/office/officeart/2005/8/layout/list1"/>
    <dgm:cxn modelId="{9E0FCA67-56AA-428D-BDBF-4B9DDFC27568}" type="presParOf" srcId="{9BE8BCC2-B554-44DD-B44C-EF705019766E}" destId="{D8A6298A-1087-43F3-957B-D9533FE78496}" srcOrd="1" destOrd="0" presId="urn:microsoft.com/office/officeart/2005/8/layout/list1"/>
    <dgm:cxn modelId="{6984489A-E975-4480-86EB-19CEC6DA39F7}" type="presParOf" srcId="{9BE8BCC2-B554-44DD-B44C-EF705019766E}" destId="{81F724AF-2A8C-406E-9C8B-9D344A1BBBC3}" srcOrd="2" destOrd="0" presId="urn:microsoft.com/office/officeart/2005/8/layout/list1"/>
    <dgm:cxn modelId="{415962D0-1EDF-4735-BBB2-A1679B7D6897}" type="presParOf" srcId="{9BE8BCC2-B554-44DD-B44C-EF705019766E}" destId="{7EE0024D-8A51-4E65-B583-75FF7FAE5445}" srcOrd="3" destOrd="0" presId="urn:microsoft.com/office/officeart/2005/8/layout/list1"/>
    <dgm:cxn modelId="{EA333CDD-3D2D-455F-A229-8F46EB890230}" type="presParOf" srcId="{9BE8BCC2-B554-44DD-B44C-EF705019766E}" destId="{1BAF677D-1775-42DB-B4E8-D7CE6F97AAAB}" srcOrd="4" destOrd="0" presId="urn:microsoft.com/office/officeart/2005/8/layout/list1"/>
    <dgm:cxn modelId="{E456DC9A-4EB1-4336-B3DE-02E64BE0AB67}" type="presParOf" srcId="{1BAF677D-1775-42DB-B4E8-D7CE6F97AAAB}" destId="{B38F4A2B-DFCD-43D2-A8A6-4C7447C7E231}" srcOrd="0" destOrd="0" presId="urn:microsoft.com/office/officeart/2005/8/layout/list1"/>
    <dgm:cxn modelId="{63492689-D720-4AE1-8181-496A1CCA9FD3}" type="presParOf" srcId="{1BAF677D-1775-42DB-B4E8-D7CE6F97AAAB}" destId="{C54778D6-BE82-4C67-81E2-A83F443D33D8}" srcOrd="1" destOrd="0" presId="urn:microsoft.com/office/officeart/2005/8/layout/list1"/>
    <dgm:cxn modelId="{BFCC7342-0878-47DA-98EC-3BED8C3EA8C4}" type="presParOf" srcId="{9BE8BCC2-B554-44DD-B44C-EF705019766E}" destId="{67585D1E-91DE-42F7-A2F0-CFA8DBF1A780}" srcOrd="5" destOrd="0" presId="urn:microsoft.com/office/officeart/2005/8/layout/list1"/>
    <dgm:cxn modelId="{50920F70-7B9C-4CD9-B2EB-B88644221514}" type="presParOf" srcId="{9BE8BCC2-B554-44DD-B44C-EF705019766E}" destId="{713E9919-219E-40F1-BB32-6E6DFE7ACFA4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6990BD2-459B-455F-B92C-ECA8EEA8C152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7FB6405-5726-4B59-877A-515A825138F1}">
      <dgm:prSet/>
      <dgm:spPr/>
      <dgm:t>
        <a:bodyPr/>
        <a:lstStyle/>
        <a:p>
          <a:r>
            <a:rPr lang="da-DK" dirty="0"/>
            <a:t>KOL  </a:t>
          </a:r>
          <a:endParaRPr lang="en-US" dirty="0"/>
        </a:p>
      </dgm:t>
    </dgm:pt>
    <dgm:pt modelId="{18B3606E-728F-4390-BAC7-753BE1CFC424}" cxnId="{71AB1109-0BC3-46CD-BD58-ABE74982B68B}" type="parTrans">
      <dgm:prSet/>
      <dgm:spPr/>
      <dgm:t>
        <a:bodyPr/>
        <a:lstStyle/>
        <a:p>
          <a:endParaRPr lang="en-US"/>
        </a:p>
      </dgm:t>
    </dgm:pt>
    <dgm:pt modelId="{604F70FF-18F1-41D1-ADAD-9385F5CBD47C}" cxnId="{71AB1109-0BC3-46CD-BD58-ABE74982B68B}" type="sibTrans">
      <dgm:prSet/>
      <dgm:spPr/>
      <dgm:t>
        <a:bodyPr/>
        <a:lstStyle/>
        <a:p>
          <a:endParaRPr lang="en-US"/>
        </a:p>
      </dgm:t>
    </dgm:pt>
    <dgm:pt modelId="{F81AAEFB-ABAD-423D-9AF1-5F59AE24EEF8}">
      <dgm:prSet/>
      <dgm:spPr/>
      <dgm:t>
        <a:bodyPr/>
        <a:lstStyle/>
        <a:p>
          <a:r>
            <a:rPr lang="da-DK"/>
            <a:t>Astma </a:t>
          </a:r>
          <a:endParaRPr lang="en-US"/>
        </a:p>
      </dgm:t>
    </dgm:pt>
    <dgm:pt modelId="{3231DA85-6F7C-4B4E-B4E6-35D5A185F35B}" cxnId="{E09A0ED7-A5B4-42D4-8A70-72DBDEF4F9C9}" type="parTrans">
      <dgm:prSet/>
      <dgm:spPr/>
      <dgm:t>
        <a:bodyPr/>
        <a:lstStyle/>
        <a:p>
          <a:endParaRPr lang="en-US"/>
        </a:p>
      </dgm:t>
    </dgm:pt>
    <dgm:pt modelId="{B0DA7AFC-B89E-41F9-ABD0-53629C98C14E}" cxnId="{E09A0ED7-A5B4-42D4-8A70-72DBDEF4F9C9}" type="sibTrans">
      <dgm:prSet/>
      <dgm:spPr/>
      <dgm:t>
        <a:bodyPr/>
        <a:lstStyle/>
        <a:p>
          <a:endParaRPr lang="en-US"/>
        </a:p>
      </dgm:t>
    </dgm:pt>
    <dgm:pt modelId="{23A0BA6D-16A8-41AE-800E-BD1581EFA577}">
      <dgm:prSet/>
      <dgm:spPr/>
      <dgm:t>
        <a:bodyPr/>
        <a:lstStyle/>
        <a:p>
          <a:r>
            <a:rPr lang="da-DK"/>
            <a:t>Lungecancer </a:t>
          </a:r>
          <a:endParaRPr lang="en-US"/>
        </a:p>
      </dgm:t>
    </dgm:pt>
    <dgm:pt modelId="{8ED0A1D8-4947-459C-A349-FE501081C4F6}" cxnId="{DF31B960-C8A0-4864-9319-FC19EF32B020}" type="parTrans">
      <dgm:prSet/>
      <dgm:spPr/>
      <dgm:t>
        <a:bodyPr/>
        <a:lstStyle/>
        <a:p>
          <a:endParaRPr lang="en-US"/>
        </a:p>
      </dgm:t>
    </dgm:pt>
    <dgm:pt modelId="{6A2776BD-699C-48FB-A621-38AF890FF3B8}" cxnId="{DF31B960-C8A0-4864-9319-FC19EF32B020}" type="sibTrans">
      <dgm:prSet/>
      <dgm:spPr/>
      <dgm:t>
        <a:bodyPr/>
        <a:lstStyle/>
        <a:p>
          <a:endParaRPr lang="en-US"/>
        </a:p>
      </dgm:t>
    </dgm:pt>
    <dgm:pt modelId="{26E0F018-CE64-496A-95E7-50C7793459D1}">
      <dgm:prSet/>
      <dgm:spPr/>
      <dgm:t>
        <a:bodyPr/>
        <a:lstStyle/>
        <a:p>
          <a:r>
            <a:rPr lang="da-DK"/>
            <a:t>Lungeemboli </a:t>
          </a:r>
          <a:endParaRPr lang="en-US"/>
        </a:p>
      </dgm:t>
    </dgm:pt>
    <dgm:pt modelId="{5F9E2B09-DDBF-4291-B1DB-BDB6984B4551}" cxnId="{069BD26B-33CD-48A1-AC6B-35402DA58ED7}" type="parTrans">
      <dgm:prSet/>
      <dgm:spPr/>
      <dgm:t>
        <a:bodyPr/>
        <a:lstStyle/>
        <a:p>
          <a:endParaRPr lang="en-US"/>
        </a:p>
      </dgm:t>
    </dgm:pt>
    <dgm:pt modelId="{1A86F169-A145-43FF-B2CE-F5F58D2F5FF8}" cxnId="{069BD26B-33CD-48A1-AC6B-35402DA58ED7}" type="sibTrans">
      <dgm:prSet/>
      <dgm:spPr/>
      <dgm:t>
        <a:bodyPr/>
        <a:lstStyle/>
        <a:p>
          <a:endParaRPr lang="en-US"/>
        </a:p>
      </dgm:t>
    </dgm:pt>
    <dgm:pt modelId="{9C5F09BA-9D82-4A2C-BCA1-130EC444A2D5}">
      <dgm:prSet/>
      <dgm:spPr/>
      <dgm:t>
        <a:bodyPr/>
        <a:lstStyle/>
        <a:p>
          <a:r>
            <a:rPr lang="da-DK"/>
            <a:t>Pneumothorax </a:t>
          </a:r>
          <a:endParaRPr lang="en-US"/>
        </a:p>
      </dgm:t>
    </dgm:pt>
    <dgm:pt modelId="{D3B30445-A309-4023-91CF-34CCB3A2BF1D}" cxnId="{CBE2157F-45BA-4196-B92C-8780D628F56A}" type="parTrans">
      <dgm:prSet/>
      <dgm:spPr/>
      <dgm:t>
        <a:bodyPr/>
        <a:lstStyle/>
        <a:p>
          <a:endParaRPr lang="en-US"/>
        </a:p>
      </dgm:t>
    </dgm:pt>
    <dgm:pt modelId="{FAC6FDE6-55DB-443A-95A5-B5C8A7E4D28D}" cxnId="{CBE2157F-45BA-4196-B92C-8780D628F56A}" type="sibTrans">
      <dgm:prSet/>
      <dgm:spPr/>
      <dgm:t>
        <a:bodyPr/>
        <a:lstStyle/>
        <a:p>
          <a:endParaRPr lang="en-US"/>
        </a:p>
      </dgm:t>
    </dgm:pt>
    <dgm:pt modelId="{D88936A3-8613-422B-AD61-206A2EB05DD5}">
      <dgm:prSet/>
      <dgm:spPr/>
      <dgm:t>
        <a:bodyPr/>
        <a:lstStyle/>
        <a:p>
          <a:r>
            <a:rPr lang="da-DK"/>
            <a:t>Mammacancer </a:t>
          </a:r>
          <a:endParaRPr lang="en-US"/>
        </a:p>
      </dgm:t>
    </dgm:pt>
    <dgm:pt modelId="{4FCB390F-3620-4422-8008-341D32DFFB50}" cxnId="{A2B87CB4-E358-4C72-9FFA-093733774126}" type="parTrans">
      <dgm:prSet/>
      <dgm:spPr/>
      <dgm:t>
        <a:bodyPr/>
        <a:lstStyle/>
        <a:p>
          <a:endParaRPr lang="en-US"/>
        </a:p>
      </dgm:t>
    </dgm:pt>
    <dgm:pt modelId="{7F02E526-D048-49F3-81EF-399D27A4949A}" cxnId="{A2B87CB4-E358-4C72-9FFA-093733774126}" type="sibTrans">
      <dgm:prSet/>
      <dgm:spPr/>
      <dgm:t>
        <a:bodyPr/>
        <a:lstStyle/>
        <a:p>
          <a:endParaRPr lang="en-US"/>
        </a:p>
      </dgm:t>
    </dgm:pt>
    <dgm:pt modelId="{04759005-03C5-4408-866C-6065119E739A}" type="pres">
      <dgm:prSet presAssocID="{96990BD2-459B-455F-B92C-ECA8EEA8C152}" presName="linear" presStyleCnt="0">
        <dgm:presLayoutVars>
          <dgm:dir/>
          <dgm:animLvl val="lvl"/>
          <dgm:resizeHandles val="exact"/>
        </dgm:presLayoutVars>
      </dgm:prSet>
      <dgm:spPr/>
    </dgm:pt>
    <dgm:pt modelId="{DAB5DD92-69B4-4B5A-AFF7-38649365AF43}" type="pres">
      <dgm:prSet presAssocID="{77FB6405-5726-4B59-877A-515A825138F1}" presName="parentLin" presStyleCnt="0"/>
      <dgm:spPr/>
    </dgm:pt>
    <dgm:pt modelId="{68D76C68-AD9E-44E0-BC8A-32532B5FA380}" type="pres">
      <dgm:prSet presAssocID="{77FB6405-5726-4B59-877A-515A825138F1}" presName="parentLeftMargin" presStyleLbl="node1" presStyleIdx="0" presStyleCnt="6"/>
      <dgm:spPr/>
    </dgm:pt>
    <dgm:pt modelId="{3E670192-0432-42E1-BC46-03FFE1ED63E1}" type="pres">
      <dgm:prSet presAssocID="{77FB6405-5726-4B59-877A-515A825138F1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B4A16EC6-B8B0-4D93-AF2F-E7C814897044}" type="pres">
      <dgm:prSet presAssocID="{77FB6405-5726-4B59-877A-515A825138F1}" presName="negativeSpace" presStyleCnt="0"/>
      <dgm:spPr/>
    </dgm:pt>
    <dgm:pt modelId="{C01C6A4D-DDB5-422A-8353-1D82F6AF8A7A}" type="pres">
      <dgm:prSet presAssocID="{77FB6405-5726-4B59-877A-515A825138F1}" presName="childText" presStyleLbl="conFgAcc1" presStyleIdx="0" presStyleCnt="6">
        <dgm:presLayoutVars>
          <dgm:bulletEnabled val="1"/>
        </dgm:presLayoutVars>
      </dgm:prSet>
      <dgm:spPr/>
    </dgm:pt>
    <dgm:pt modelId="{4B0CA5EA-E699-4F7F-B761-F9DB24194FAC}" type="pres">
      <dgm:prSet presAssocID="{604F70FF-18F1-41D1-ADAD-9385F5CBD47C}" presName="spaceBetweenRectangles" presStyleCnt="0"/>
      <dgm:spPr/>
    </dgm:pt>
    <dgm:pt modelId="{8B5F4C43-2DBD-4C25-BB9A-17CA0E096532}" type="pres">
      <dgm:prSet presAssocID="{F81AAEFB-ABAD-423D-9AF1-5F59AE24EEF8}" presName="parentLin" presStyleCnt="0"/>
      <dgm:spPr/>
    </dgm:pt>
    <dgm:pt modelId="{6E729A15-C614-438F-96AF-1F81BE0C3B19}" type="pres">
      <dgm:prSet presAssocID="{F81AAEFB-ABAD-423D-9AF1-5F59AE24EEF8}" presName="parentLeftMargin" presStyleLbl="node1" presStyleIdx="0" presStyleCnt="6"/>
      <dgm:spPr/>
    </dgm:pt>
    <dgm:pt modelId="{9B90D838-BA9C-4A2F-867A-051FA624927E}" type="pres">
      <dgm:prSet presAssocID="{F81AAEFB-ABAD-423D-9AF1-5F59AE24EEF8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114BE09F-033C-4608-ABD1-B33DA98EAEA9}" type="pres">
      <dgm:prSet presAssocID="{F81AAEFB-ABAD-423D-9AF1-5F59AE24EEF8}" presName="negativeSpace" presStyleCnt="0"/>
      <dgm:spPr/>
    </dgm:pt>
    <dgm:pt modelId="{8AF90AED-92A1-48B2-8D4D-8C1F68AEE6A0}" type="pres">
      <dgm:prSet presAssocID="{F81AAEFB-ABAD-423D-9AF1-5F59AE24EEF8}" presName="childText" presStyleLbl="conFgAcc1" presStyleIdx="1" presStyleCnt="6">
        <dgm:presLayoutVars>
          <dgm:bulletEnabled val="1"/>
        </dgm:presLayoutVars>
      </dgm:prSet>
      <dgm:spPr/>
    </dgm:pt>
    <dgm:pt modelId="{FD28DE8A-2FDE-432C-97D7-98F8854748E0}" type="pres">
      <dgm:prSet presAssocID="{B0DA7AFC-B89E-41F9-ABD0-53629C98C14E}" presName="spaceBetweenRectangles" presStyleCnt="0"/>
      <dgm:spPr/>
    </dgm:pt>
    <dgm:pt modelId="{81B893EB-367B-4705-962A-C719812E0D2D}" type="pres">
      <dgm:prSet presAssocID="{23A0BA6D-16A8-41AE-800E-BD1581EFA577}" presName="parentLin" presStyleCnt="0"/>
      <dgm:spPr/>
    </dgm:pt>
    <dgm:pt modelId="{BE4A824C-C657-4191-85FC-467541670772}" type="pres">
      <dgm:prSet presAssocID="{23A0BA6D-16A8-41AE-800E-BD1581EFA577}" presName="parentLeftMargin" presStyleLbl="node1" presStyleIdx="1" presStyleCnt="6"/>
      <dgm:spPr/>
    </dgm:pt>
    <dgm:pt modelId="{70684832-7D4E-4800-A02A-F4D09DA0AB1D}" type="pres">
      <dgm:prSet presAssocID="{23A0BA6D-16A8-41AE-800E-BD1581EFA577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152D7C59-4198-48E1-8339-F1D94DAD9439}" type="pres">
      <dgm:prSet presAssocID="{23A0BA6D-16A8-41AE-800E-BD1581EFA577}" presName="negativeSpace" presStyleCnt="0"/>
      <dgm:spPr/>
    </dgm:pt>
    <dgm:pt modelId="{F9F24614-74B6-4746-9620-710886655860}" type="pres">
      <dgm:prSet presAssocID="{23A0BA6D-16A8-41AE-800E-BD1581EFA577}" presName="childText" presStyleLbl="conFgAcc1" presStyleIdx="2" presStyleCnt="6">
        <dgm:presLayoutVars>
          <dgm:bulletEnabled val="1"/>
        </dgm:presLayoutVars>
      </dgm:prSet>
      <dgm:spPr/>
    </dgm:pt>
    <dgm:pt modelId="{242F75C4-9360-40C0-A68D-5338DF2421CF}" type="pres">
      <dgm:prSet presAssocID="{6A2776BD-699C-48FB-A621-38AF890FF3B8}" presName="spaceBetweenRectangles" presStyleCnt="0"/>
      <dgm:spPr/>
    </dgm:pt>
    <dgm:pt modelId="{48DD8AEE-5D43-4D22-B29E-BBEC76879BB4}" type="pres">
      <dgm:prSet presAssocID="{26E0F018-CE64-496A-95E7-50C7793459D1}" presName="parentLin" presStyleCnt="0"/>
      <dgm:spPr/>
    </dgm:pt>
    <dgm:pt modelId="{BE0E7058-01FA-4511-BDC8-E500E00CB219}" type="pres">
      <dgm:prSet presAssocID="{26E0F018-CE64-496A-95E7-50C7793459D1}" presName="parentLeftMargin" presStyleLbl="node1" presStyleIdx="2" presStyleCnt="6"/>
      <dgm:spPr/>
    </dgm:pt>
    <dgm:pt modelId="{5E0D2946-32D1-4CE0-AA84-1A52881F07C3}" type="pres">
      <dgm:prSet presAssocID="{26E0F018-CE64-496A-95E7-50C7793459D1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D13E0FF2-B955-4D72-B898-7C05E18B5783}" type="pres">
      <dgm:prSet presAssocID="{26E0F018-CE64-496A-95E7-50C7793459D1}" presName="negativeSpace" presStyleCnt="0"/>
      <dgm:spPr/>
    </dgm:pt>
    <dgm:pt modelId="{B758C02B-219C-4DB1-AB24-BA7A1BE7C7BF}" type="pres">
      <dgm:prSet presAssocID="{26E0F018-CE64-496A-95E7-50C7793459D1}" presName="childText" presStyleLbl="conFgAcc1" presStyleIdx="3" presStyleCnt="6">
        <dgm:presLayoutVars>
          <dgm:bulletEnabled val="1"/>
        </dgm:presLayoutVars>
      </dgm:prSet>
      <dgm:spPr/>
    </dgm:pt>
    <dgm:pt modelId="{09CAA3C9-C915-46C7-8107-050FA11C923B}" type="pres">
      <dgm:prSet presAssocID="{1A86F169-A145-43FF-B2CE-F5F58D2F5FF8}" presName="spaceBetweenRectangles" presStyleCnt="0"/>
      <dgm:spPr/>
    </dgm:pt>
    <dgm:pt modelId="{93632A21-0745-4E71-8AF0-4AA840B81BA4}" type="pres">
      <dgm:prSet presAssocID="{9C5F09BA-9D82-4A2C-BCA1-130EC444A2D5}" presName="parentLin" presStyleCnt="0"/>
      <dgm:spPr/>
    </dgm:pt>
    <dgm:pt modelId="{9B246C76-CA1D-4B90-BFAA-7A93D3894412}" type="pres">
      <dgm:prSet presAssocID="{9C5F09BA-9D82-4A2C-BCA1-130EC444A2D5}" presName="parentLeftMargin" presStyleLbl="node1" presStyleIdx="3" presStyleCnt="6"/>
      <dgm:spPr/>
    </dgm:pt>
    <dgm:pt modelId="{0154A111-0F1F-40A7-A0D3-A192D857B545}" type="pres">
      <dgm:prSet presAssocID="{9C5F09BA-9D82-4A2C-BCA1-130EC444A2D5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53C46971-5959-4A0E-B52F-11255F2D2777}" type="pres">
      <dgm:prSet presAssocID="{9C5F09BA-9D82-4A2C-BCA1-130EC444A2D5}" presName="negativeSpace" presStyleCnt="0"/>
      <dgm:spPr/>
    </dgm:pt>
    <dgm:pt modelId="{2C9D4178-321B-4C0D-9D1E-0D991224A13C}" type="pres">
      <dgm:prSet presAssocID="{9C5F09BA-9D82-4A2C-BCA1-130EC444A2D5}" presName="childText" presStyleLbl="conFgAcc1" presStyleIdx="4" presStyleCnt="6">
        <dgm:presLayoutVars>
          <dgm:bulletEnabled val="1"/>
        </dgm:presLayoutVars>
      </dgm:prSet>
      <dgm:spPr/>
    </dgm:pt>
    <dgm:pt modelId="{E37D99FC-422E-41CB-BEE3-39E368246F00}" type="pres">
      <dgm:prSet presAssocID="{FAC6FDE6-55DB-443A-95A5-B5C8A7E4D28D}" presName="spaceBetweenRectangles" presStyleCnt="0"/>
      <dgm:spPr/>
    </dgm:pt>
    <dgm:pt modelId="{8C0D20C6-63DD-4DC1-B934-1AC11CD4A9EA}" type="pres">
      <dgm:prSet presAssocID="{D88936A3-8613-422B-AD61-206A2EB05DD5}" presName="parentLin" presStyleCnt="0"/>
      <dgm:spPr/>
    </dgm:pt>
    <dgm:pt modelId="{27EB27A7-F44C-4F58-B83A-48BF4E79D96A}" type="pres">
      <dgm:prSet presAssocID="{D88936A3-8613-422B-AD61-206A2EB05DD5}" presName="parentLeftMargin" presStyleLbl="node1" presStyleIdx="4" presStyleCnt="6"/>
      <dgm:spPr/>
    </dgm:pt>
    <dgm:pt modelId="{480BD5B6-66DC-45BA-B2A3-A35632AD5659}" type="pres">
      <dgm:prSet presAssocID="{D88936A3-8613-422B-AD61-206A2EB05DD5}" presName="parentText" presStyleLbl="node1" presStyleIdx="5" presStyleCnt="6">
        <dgm:presLayoutVars>
          <dgm:chMax val="0"/>
          <dgm:bulletEnabled val="1"/>
        </dgm:presLayoutVars>
      </dgm:prSet>
      <dgm:spPr/>
    </dgm:pt>
    <dgm:pt modelId="{E4185B04-088E-47BB-90B1-06629E677773}" type="pres">
      <dgm:prSet presAssocID="{D88936A3-8613-422B-AD61-206A2EB05DD5}" presName="negativeSpace" presStyleCnt="0"/>
      <dgm:spPr/>
    </dgm:pt>
    <dgm:pt modelId="{C117483C-D02E-4CCB-A0AD-130AA6485BD3}" type="pres">
      <dgm:prSet presAssocID="{D88936A3-8613-422B-AD61-206A2EB05DD5}" presName="childText" presStyleLbl="conFgAcc1" presStyleIdx="5" presStyleCnt="6">
        <dgm:presLayoutVars>
          <dgm:bulletEnabled val="1"/>
        </dgm:presLayoutVars>
      </dgm:prSet>
      <dgm:spPr/>
    </dgm:pt>
  </dgm:ptLst>
  <dgm:cxnLst>
    <dgm:cxn modelId="{5568A206-6E90-4520-957B-AFAFD37E5C6A}" type="presOf" srcId="{26E0F018-CE64-496A-95E7-50C7793459D1}" destId="{BE0E7058-01FA-4511-BDC8-E500E00CB219}" srcOrd="0" destOrd="0" presId="urn:microsoft.com/office/officeart/2005/8/layout/list1"/>
    <dgm:cxn modelId="{71AB1109-0BC3-46CD-BD58-ABE74982B68B}" srcId="{96990BD2-459B-455F-B92C-ECA8EEA8C152}" destId="{77FB6405-5726-4B59-877A-515A825138F1}" srcOrd="0" destOrd="0" parTransId="{18B3606E-728F-4390-BAC7-753BE1CFC424}" sibTransId="{604F70FF-18F1-41D1-ADAD-9385F5CBD47C}"/>
    <dgm:cxn modelId="{7B22980C-9662-42D4-B495-A3C0E8C8AF19}" type="presOf" srcId="{F81AAEFB-ABAD-423D-9AF1-5F59AE24EEF8}" destId="{9B90D838-BA9C-4A2F-867A-051FA624927E}" srcOrd="1" destOrd="0" presId="urn:microsoft.com/office/officeart/2005/8/layout/list1"/>
    <dgm:cxn modelId="{2548140D-12D9-4196-9839-93078A55B05E}" type="presOf" srcId="{96990BD2-459B-455F-B92C-ECA8EEA8C152}" destId="{04759005-03C5-4408-866C-6065119E739A}" srcOrd="0" destOrd="0" presId="urn:microsoft.com/office/officeart/2005/8/layout/list1"/>
    <dgm:cxn modelId="{DF31B960-C8A0-4864-9319-FC19EF32B020}" srcId="{96990BD2-459B-455F-B92C-ECA8EEA8C152}" destId="{23A0BA6D-16A8-41AE-800E-BD1581EFA577}" srcOrd="2" destOrd="0" parTransId="{8ED0A1D8-4947-459C-A349-FE501081C4F6}" sibTransId="{6A2776BD-699C-48FB-A621-38AF890FF3B8}"/>
    <dgm:cxn modelId="{6ED3EE64-87B1-4E95-9B01-2EDD94B9F150}" type="presOf" srcId="{77FB6405-5726-4B59-877A-515A825138F1}" destId="{68D76C68-AD9E-44E0-BC8A-32532B5FA380}" srcOrd="0" destOrd="0" presId="urn:microsoft.com/office/officeart/2005/8/layout/list1"/>
    <dgm:cxn modelId="{069BD26B-33CD-48A1-AC6B-35402DA58ED7}" srcId="{96990BD2-459B-455F-B92C-ECA8EEA8C152}" destId="{26E0F018-CE64-496A-95E7-50C7793459D1}" srcOrd="3" destOrd="0" parTransId="{5F9E2B09-DDBF-4291-B1DB-BDB6984B4551}" sibTransId="{1A86F169-A145-43FF-B2CE-F5F58D2F5FF8}"/>
    <dgm:cxn modelId="{BDA6E94C-F653-4B1B-89AE-63BDE0DE19C6}" type="presOf" srcId="{23A0BA6D-16A8-41AE-800E-BD1581EFA577}" destId="{70684832-7D4E-4800-A02A-F4D09DA0AB1D}" srcOrd="1" destOrd="0" presId="urn:microsoft.com/office/officeart/2005/8/layout/list1"/>
    <dgm:cxn modelId="{B2DF7170-D22E-4EC4-BC84-32E3435EAB76}" type="presOf" srcId="{D88936A3-8613-422B-AD61-206A2EB05DD5}" destId="{480BD5B6-66DC-45BA-B2A3-A35632AD5659}" srcOrd="1" destOrd="0" presId="urn:microsoft.com/office/officeart/2005/8/layout/list1"/>
    <dgm:cxn modelId="{625BE770-2874-4F84-B04F-32F6FF90F0D3}" type="presOf" srcId="{9C5F09BA-9D82-4A2C-BCA1-130EC444A2D5}" destId="{0154A111-0F1F-40A7-A0D3-A192D857B545}" srcOrd="1" destOrd="0" presId="urn:microsoft.com/office/officeart/2005/8/layout/list1"/>
    <dgm:cxn modelId="{A4267B77-503D-4B5C-B5D0-FA512D30820E}" type="presOf" srcId="{77FB6405-5726-4B59-877A-515A825138F1}" destId="{3E670192-0432-42E1-BC46-03FFE1ED63E1}" srcOrd="1" destOrd="0" presId="urn:microsoft.com/office/officeart/2005/8/layout/list1"/>
    <dgm:cxn modelId="{CBE2157F-45BA-4196-B92C-8780D628F56A}" srcId="{96990BD2-459B-455F-B92C-ECA8EEA8C152}" destId="{9C5F09BA-9D82-4A2C-BCA1-130EC444A2D5}" srcOrd="4" destOrd="0" parTransId="{D3B30445-A309-4023-91CF-34CCB3A2BF1D}" sibTransId="{FAC6FDE6-55DB-443A-95A5-B5C8A7E4D28D}"/>
    <dgm:cxn modelId="{A07DCA9F-22D7-4BA3-B0B6-0FD3E2031A34}" type="presOf" srcId="{D88936A3-8613-422B-AD61-206A2EB05DD5}" destId="{27EB27A7-F44C-4F58-B83A-48BF4E79D96A}" srcOrd="0" destOrd="0" presId="urn:microsoft.com/office/officeart/2005/8/layout/list1"/>
    <dgm:cxn modelId="{505F59A3-0BDC-4993-BFEF-91C8DBEA44CA}" type="presOf" srcId="{F81AAEFB-ABAD-423D-9AF1-5F59AE24EEF8}" destId="{6E729A15-C614-438F-96AF-1F81BE0C3B19}" srcOrd="0" destOrd="0" presId="urn:microsoft.com/office/officeart/2005/8/layout/list1"/>
    <dgm:cxn modelId="{A2B87CB4-E358-4C72-9FFA-093733774126}" srcId="{96990BD2-459B-455F-B92C-ECA8EEA8C152}" destId="{D88936A3-8613-422B-AD61-206A2EB05DD5}" srcOrd="5" destOrd="0" parTransId="{4FCB390F-3620-4422-8008-341D32DFFB50}" sibTransId="{7F02E526-D048-49F3-81EF-399D27A4949A}"/>
    <dgm:cxn modelId="{B16A25CE-9929-4AA5-AED0-F4FCD00AC36B}" type="presOf" srcId="{9C5F09BA-9D82-4A2C-BCA1-130EC444A2D5}" destId="{9B246C76-CA1D-4B90-BFAA-7A93D3894412}" srcOrd="0" destOrd="0" presId="urn:microsoft.com/office/officeart/2005/8/layout/list1"/>
    <dgm:cxn modelId="{4E0151D6-F51A-406F-8902-4C80C6F1B212}" type="presOf" srcId="{23A0BA6D-16A8-41AE-800E-BD1581EFA577}" destId="{BE4A824C-C657-4191-85FC-467541670772}" srcOrd="0" destOrd="0" presId="urn:microsoft.com/office/officeart/2005/8/layout/list1"/>
    <dgm:cxn modelId="{E09A0ED7-A5B4-42D4-8A70-72DBDEF4F9C9}" srcId="{96990BD2-459B-455F-B92C-ECA8EEA8C152}" destId="{F81AAEFB-ABAD-423D-9AF1-5F59AE24EEF8}" srcOrd="1" destOrd="0" parTransId="{3231DA85-6F7C-4B4E-B4E6-35D5A185F35B}" sibTransId="{B0DA7AFC-B89E-41F9-ABD0-53629C98C14E}"/>
    <dgm:cxn modelId="{049BEBD9-500B-42F2-84B2-09C457733FC0}" type="presOf" srcId="{26E0F018-CE64-496A-95E7-50C7793459D1}" destId="{5E0D2946-32D1-4CE0-AA84-1A52881F07C3}" srcOrd="1" destOrd="0" presId="urn:microsoft.com/office/officeart/2005/8/layout/list1"/>
    <dgm:cxn modelId="{34A8D193-804F-40BE-93F4-02EBA920396C}" type="presParOf" srcId="{04759005-03C5-4408-866C-6065119E739A}" destId="{DAB5DD92-69B4-4B5A-AFF7-38649365AF43}" srcOrd="0" destOrd="0" presId="urn:microsoft.com/office/officeart/2005/8/layout/list1"/>
    <dgm:cxn modelId="{12DC4A24-1925-4250-AE26-2FB22EF15D68}" type="presParOf" srcId="{DAB5DD92-69B4-4B5A-AFF7-38649365AF43}" destId="{68D76C68-AD9E-44E0-BC8A-32532B5FA380}" srcOrd="0" destOrd="0" presId="urn:microsoft.com/office/officeart/2005/8/layout/list1"/>
    <dgm:cxn modelId="{29EA7F65-7E4A-4B9A-BD25-C42D21F7E8B9}" type="presParOf" srcId="{DAB5DD92-69B4-4B5A-AFF7-38649365AF43}" destId="{3E670192-0432-42E1-BC46-03FFE1ED63E1}" srcOrd="1" destOrd="0" presId="urn:microsoft.com/office/officeart/2005/8/layout/list1"/>
    <dgm:cxn modelId="{C568C44A-8B7F-4EBC-A72C-42CAFD466D24}" type="presParOf" srcId="{04759005-03C5-4408-866C-6065119E739A}" destId="{B4A16EC6-B8B0-4D93-AF2F-E7C814897044}" srcOrd="1" destOrd="0" presId="urn:microsoft.com/office/officeart/2005/8/layout/list1"/>
    <dgm:cxn modelId="{F482D9D4-0C44-42AD-8FDC-5932E7230CCE}" type="presParOf" srcId="{04759005-03C5-4408-866C-6065119E739A}" destId="{C01C6A4D-DDB5-422A-8353-1D82F6AF8A7A}" srcOrd="2" destOrd="0" presId="urn:microsoft.com/office/officeart/2005/8/layout/list1"/>
    <dgm:cxn modelId="{5E36E7B1-4622-4AA7-AF95-EC54D7F04879}" type="presParOf" srcId="{04759005-03C5-4408-866C-6065119E739A}" destId="{4B0CA5EA-E699-4F7F-B761-F9DB24194FAC}" srcOrd="3" destOrd="0" presId="urn:microsoft.com/office/officeart/2005/8/layout/list1"/>
    <dgm:cxn modelId="{090E8B9C-7C88-4113-BA3B-4A999B99C7C8}" type="presParOf" srcId="{04759005-03C5-4408-866C-6065119E739A}" destId="{8B5F4C43-2DBD-4C25-BB9A-17CA0E096532}" srcOrd="4" destOrd="0" presId="urn:microsoft.com/office/officeart/2005/8/layout/list1"/>
    <dgm:cxn modelId="{6753E249-172C-490E-874B-D9EED5ABD2A7}" type="presParOf" srcId="{8B5F4C43-2DBD-4C25-BB9A-17CA0E096532}" destId="{6E729A15-C614-438F-96AF-1F81BE0C3B19}" srcOrd="0" destOrd="0" presId="urn:microsoft.com/office/officeart/2005/8/layout/list1"/>
    <dgm:cxn modelId="{573A893B-9787-41C7-8761-A1153E18EF78}" type="presParOf" srcId="{8B5F4C43-2DBD-4C25-BB9A-17CA0E096532}" destId="{9B90D838-BA9C-4A2F-867A-051FA624927E}" srcOrd="1" destOrd="0" presId="urn:microsoft.com/office/officeart/2005/8/layout/list1"/>
    <dgm:cxn modelId="{381AB529-0672-45F7-8CB1-94AB180BB7B6}" type="presParOf" srcId="{04759005-03C5-4408-866C-6065119E739A}" destId="{114BE09F-033C-4608-ABD1-B33DA98EAEA9}" srcOrd="5" destOrd="0" presId="urn:microsoft.com/office/officeart/2005/8/layout/list1"/>
    <dgm:cxn modelId="{898DD0B3-7F5C-42A6-86CB-9728250D24FC}" type="presParOf" srcId="{04759005-03C5-4408-866C-6065119E739A}" destId="{8AF90AED-92A1-48B2-8D4D-8C1F68AEE6A0}" srcOrd="6" destOrd="0" presId="urn:microsoft.com/office/officeart/2005/8/layout/list1"/>
    <dgm:cxn modelId="{87880021-B144-45DB-BD14-6B003F7A5F74}" type="presParOf" srcId="{04759005-03C5-4408-866C-6065119E739A}" destId="{FD28DE8A-2FDE-432C-97D7-98F8854748E0}" srcOrd="7" destOrd="0" presId="urn:microsoft.com/office/officeart/2005/8/layout/list1"/>
    <dgm:cxn modelId="{E4C56FC7-5783-433C-B3D7-1260C7340D76}" type="presParOf" srcId="{04759005-03C5-4408-866C-6065119E739A}" destId="{81B893EB-367B-4705-962A-C719812E0D2D}" srcOrd="8" destOrd="0" presId="urn:microsoft.com/office/officeart/2005/8/layout/list1"/>
    <dgm:cxn modelId="{A19ABC64-2613-4AB8-8A4B-E1388FEE4FB0}" type="presParOf" srcId="{81B893EB-367B-4705-962A-C719812E0D2D}" destId="{BE4A824C-C657-4191-85FC-467541670772}" srcOrd="0" destOrd="0" presId="urn:microsoft.com/office/officeart/2005/8/layout/list1"/>
    <dgm:cxn modelId="{B0878B98-444C-4048-A33F-AB02A6C3A461}" type="presParOf" srcId="{81B893EB-367B-4705-962A-C719812E0D2D}" destId="{70684832-7D4E-4800-A02A-F4D09DA0AB1D}" srcOrd="1" destOrd="0" presId="urn:microsoft.com/office/officeart/2005/8/layout/list1"/>
    <dgm:cxn modelId="{45CA5850-BBD8-4818-8589-FEB05010616E}" type="presParOf" srcId="{04759005-03C5-4408-866C-6065119E739A}" destId="{152D7C59-4198-48E1-8339-F1D94DAD9439}" srcOrd="9" destOrd="0" presId="urn:microsoft.com/office/officeart/2005/8/layout/list1"/>
    <dgm:cxn modelId="{4F71FCC6-87CD-43B1-A9E1-8B391D8618DD}" type="presParOf" srcId="{04759005-03C5-4408-866C-6065119E739A}" destId="{F9F24614-74B6-4746-9620-710886655860}" srcOrd="10" destOrd="0" presId="urn:microsoft.com/office/officeart/2005/8/layout/list1"/>
    <dgm:cxn modelId="{EB22214A-A800-4093-91C7-01A0C49673ED}" type="presParOf" srcId="{04759005-03C5-4408-866C-6065119E739A}" destId="{242F75C4-9360-40C0-A68D-5338DF2421CF}" srcOrd="11" destOrd="0" presId="urn:microsoft.com/office/officeart/2005/8/layout/list1"/>
    <dgm:cxn modelId="{85101230-A305-486B-8509-50B56D12AC45}" type="presParOf" srcId="{04759005-03C5-4408-866C-6065119E739A}" destId="{48DD8AEE-5D43-4D22-B29E-BBEC76879BB4}" srcOrd="12" destOrd="0" presId="urn:microsoft.com/office/officeart/2005/8/layout/list1"/>
    <dgm:cxn modelId="{910FC748-67A0-49AC-A7D7-FBF653053931}" type="presParOf" srcId="{48DD8AEE-5D43-4D22-B29E-BBEC76879BB4}" destId="{BE0E7058-01FA-4511-BDC8-E500E00CB219}" srcOrd="0" destOrd="0" presId="urn:microsoft.com/office/officeart/2005/8/layout/list1"/>
    <dgm:cxn modelId="{19FB61D1-82B4-4315-A5DA-E425BDA0335B}" type="presParOf" srcId="{48DD8AEE-5D43-4D22-B29E-BBEC76879BB4}" destId="{5E0D2946-32D1-4CE0-AA84-1A52881F07C3}" srcOrd="1" destOrd="0" presId="urn:microsoft.com/office/officeart/2005/8/layout/list1"/>
    <dgm:cxn modelId="{9A5AC456-30F7-4308-AE69-6E5B59268AFB}" type="presParOf" srcId="{04759005-03C5-4408-866C-6065119E739A}" destId="{D13E0FF2-B955-4D72-B898-7C05E18B5783}" srcOrd="13" destOrd="0" presId="urn:microsoft.com/office/officeart/2005/8/layout/list1"/>
    <dgm:cxn modelId="{5986F0F7-4D49-4044-A445-33380D0E7ECF}" type="presParOf" srcId="{04759005-03C5-4408-866C-6065119E739A}" destId="{B758C02B-219C-4DB1-AB24-BA7A1BE7C7BF}" srcOrd="14" destOrd="0" presId="urn:microsoft.com/office/officeart/2005/8/layout/list1"/>
    <dgm:cxn modelId="{64896533-AE67-42C7-B113-4D61F0F476CB}" type="presParOf" srcId="{04759005-03C5-4408-866C-6065119E739A}" destId="{09CAA3C9-C915-46C7-8107-050FA11C923B}" srcOrd="15" destOrd="0" presId="urn:microsoft.com/office/officeart/2005/8/layout/list1"/>
    <dgm:cxn modelId="{86944B1E-8405-4062-BEF5-13197B86C1F7}" type="presParOf" srcId="{04759005-03C5-4408-866C-6065119E739A}" destId="{93632A21-0745-4E71-8AF0-4AA840B81BA4}" srcOrd="16" destOrd="0" presId="urn:microsoft.com/office/officeart/2005/8/layout/list1"/>
    <dgm:cxn modelId="{6398121C-FB94-43DA-A249-FF05019BD4B0}" type="presParOf" srcId="{93632A21-0745-4E71-8AF0-4AA840B81BA4}" destId="{9B246C76-CA1D-4B90-BFAA-7A93D3894412}" srcOrd="0" destOrd="0" presId="urn:microsoft.com/office/officeart/2005/8/layout/list1"/>
    <dgm:cxn modelId="{AF6120E4-4F22-4992-A3D9-5CE538640FD2}" type="presParOf" srcId="{93632A21-0745-4E71-8AF0-4AA840B81BA4}" destId="{0154A111-0F1F-40A7-A0D3-A192D857B545}" srcOrd="1" destOrd="0" presId="urn:microsoft.com/office/officeart/2005/8/layout/list1"/>
    <dgm:cxn modelId="{81BAED58-8F9A-497F-84F4-CDE64BF8EF66}" type="presParOf" srcId="{04759005-03C5-4408-866C-6065119E739A}" destId="{53C46971-5959-4A0E-B52F-11255F2D2777}" srcOrd="17" destOrd="0" presId="urn:microsoft.com/office/officeart/2005/8/layout/list1"/>
    <dgm:cxn modelId="{ED5895A7-9568-41B4-87C5-0B0244F8BAD9}" type="presParOf" srcId="{04759005-03C5-4408-866C-6065119E739A}" destId="{2C9D4178-321B-4C0D-9D1E-0D991224A13C}" srcOrd="18" destOrd="0" presId="urn:microsoft.com/office/officeart/2005/8/layout/list1"/>
    <dgm:cxn modelId="{E606CE88-6B12-482C-B5BC-441C93D043C6}" type="presParOf" srcId="{04759005-03C5-4408-866C-6065119E739A}" destId="{E37D99FC-422E-41CB-BEE3-39E368246F00}" srcOrd="19" destOrd="0" presId="urn:microsoft.com/office/officeart/2005/8/layout/list1"/>
    <dgm:cxn modelId="{0C13D90A-BC1B-490F-86DF-FCBE123ACD37}" type="presParOf" srcId="{04759005-03C5-4408-866C-6065119E739A}" destId="{8C0D20C6-63DD-4DC1-B934-1AC11CD4A9EA}" srcOrd="20" destOrd="0" presId="urn:microsoft.com/office/officeart/2005/8/layout/list1"/>
    <dgm:cxn modelId="{17B9CB5F-9B83-4206-A31F-006A457A5C36}" type="presParOf" srcId="{8C0D20C6-63DD-4DC1-B934-1AC11CD4A9EA}" destId="{27EB27A7-F44C-4F58-B83A-48BF4E79D96A}" srcOrd="0" destOrd="0" presId="urn:microsoft.com/office/officeart/2005/8/layout/list1"/>
    <dgm:cxn modelId="{CAA8E288-97F0-433D-81E9-483A1929A376}" type="presParOf" srcId="{8C0D20C6-63DD-4DC1-B934-1AC11CD4A9EA}" destId="{480BD5B6-66DC-45BA-B2A3-A35632AD5659}" srcOrd="1" destOrd="0" presId="urn:microsoft.com/office/officeart/2005/8/layout/list1"/>
    <dgm:cxn modelId="{0D0594F0-0CDC-40BB-83DE-8A00C6987EDE}" type="presParOf" srcId="{04759005-03C5-4408-866C-6065119E739A}" destId="{E4185B04-088E-47BB-90B1-06629E677773}" srcOrd="21" destOrd="0" presId="urn:microsoft.com/office/officeart/2005/8/layout/list1"/>
    <dgm:cxn modelId="{AF33BC3B-744F-48B7-B8B0-0A2DC007039F}" type="presParOf" srcId="{04759005-03C5-4408-866C-6065119E739A}" destId="{C117483C-D02E-4CCB-A0AD-130AA6485BD3}" srcOrd="2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3482A2D-C6A4-4EC5-91C7-FA38874448C5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71863BFD-3A11-443E-A564-6DDA0233659B}">
      <dgm:prSet/>
      <dgm:spPr/>
      <dgm:t>
        <a:bodyPr/>
        <a:lstStyle/>
        <a:p>
          <a:r>
            <a:rPr lang="da-DK"/>
            <a:t>Ulcus </a:t>
          </a:r>
          <a:endParaRPr lang="en-US"/>
        </a:p>
      </dgm:t>
    </dgm:pt>
    <dgm:pt modelId="{57AA4721-44EE-45C7-B3F4-2370A3364661}" cxnId="{92CE1995-9248-4461-9643-09E1E4DB8093}" type="parTrans">
      <dgm:prSet/>
      <dgm:spPr/>
      <dgm:t>
        <a:bodyPr/>
        <a:lstStyle/>
        <a:p>
          <a:endParaRPr lang="en-US"/>
        </a:p>
      </dgm:t>
    </dgm:pt>
    <dgm:pt modelId="{95A43B5F-DD1B-49D4-B8E1-EBDD5D02C29B}" cxnId="{92CE1995-9248-4461-9643-09E1E4DB8093}" type="sibTrans">
      <dgm:prSet/>
      <dgm:spPr/>
      <dgm:t>
        <a:bodyPr/>
        <a:lstStyle/>
        <a:p>
          <a:endParaRPr lang="en-US"/>
        </a:p>
      </dgm:t>
    </dgm:pt>
    <dgm:pt modelId="{95A44061-5F86-4188-A2E9-7D5BE91877F2}">
      <dgm:prSet/>
      <dgm:spPr/>
      <dgm:t>
        <a:bodyPr/>
        <a:lstStyle/>
        <a:p>
          <a:r>
            <a:rPr lang="da-DK"/>
            <a:t>Laktoseintolerans vs. cøliaki </a:t>
          </a:r>
          <a:endParaRPr lang="en-US"/>
        </a:p>
      </dgm:t>
    </dgm:pt>
    <dgm:pt modelId="{5768D40F-8FFC-45ED-82E3-F2FF1E9DBF0D}" cxnId="{4F630F64-EEE6-4FF7-A6A4-4AFE26854D2E}" type="parTrans">
      <dgm:prSet/>
      <dgm:spPr/>
      <dgm:t>
        <a:bodyPr/>
        <a:lstStyle/>
        <a:p>
          <a:endParaRPr lang="en-US"/>
        </a:p>
      </dgm:t>
    </dgm:pt>
    <dgm:pt modelId="{F4A2F2B3-3F26-4620-BBBD-93EA6001D9A2}" cxnId="{4F630F64-EEE6-4FF7-A6A4-4AFE26854D2E}" type="sibTrans">
      <dgm:prSet/>
      <dgm:spPr/>
      <dgm:t>
        <a:bodyPr/>
        <a:lstStyle/>
        <a:p>
          <a:endParaRPr lang="en-US"/>
        </a:p>
      </dgm:t>
    </dgm:pt>
    <dgm:pt modelId="{247B1EA0-7D6D-464B-9B0B-DEA2B601B849}">
      <dgm:prSet/>
      <dgm:spPr/>
      <dgm:t>
        <a:bodyPr/>
        <a:lstStyle/>
        <a:p>
          <a:r>
            <a:rPr lang="da-DK"/>
            <a:t>Inflammatorisk tarmsygdom – colitis ulcerosa vs. mb. Crohn  </a:t>
          </a:r>
          <a:endParaRPr lang="en-US"/>
        </a:p>
      </dgm:t>
    </dgm:pt>
    <dgm:pt modelId="{BE98DACD-2E2B-4BE0-A594-F1485523F5B7}" cxnId="{0988F962-9E68-4094-8DE5-16568E194C10}" type="parTrans">
      <dgm:prSet/>
      <dgm:spPr/>
      <dgm:t>
        <a:bodyPr/>
        <a:lstStyle/>
        <a:p>
          <a:endParaRPr lang="en-US"/>
        </a:p>
      </dgm:t>
    </dgm:pt>
    <dgm:pt modelId="{B562DACE-7FB6-47F5-8AE4-39D557B98F82}" cxnId="{0988F962-9E68-4094-8DE5-16568E194C10}" type="sibTrans">
      <dgm:prSet/>
      <dgm:spPr/>
      <dgm:t>
        <a:bodyPr/>
        <a:lstStyle/>
        <a:p>
          <a:endParaRPr lang="en-US"/>
        </a:p>
      </dgm:t>
    </dgm:pt>
    <dgm:pt modelId="{353C4902-981E-4F3D-B732-3E55BF7855F2}">
      <dgm:prSet/>
      <dgm:spPr/>
      <dgm:t>
        <a:bodyPr/>
        <a:lstStyle/>
        <a:p>
          <a:r>
            <a:rPr lang="da-DK"/>
            <a:t>Akut abdomen </a:t>
          </a:r>
          <a:endParaRPr lang="en-US"/>
        </a:p>
      </dgm:t>
    </dgm:pt>
    <dgm:pt modelId="{FD14CBCF-0A7A-4E1A-AC5B-3A70E4BF6BF1}" cxnId="{C259C3A4-E76B-4025-8D09-FC5D5C45134F}" type="parTrans">
      <dgm:prSet/>
      <dgm:spPr/>
      <dgm:t>
        <a:bodyPr/>
        <a:lstStyle/>
        <a:p>
          <a:endParaRPr lang="en-US"/>
        </a:p>
      </dgm:t>
    </dgm:pt>
    <dgm:pt modelId="{87A889E9-D396-493C-967D-E05182555BD2}" cxnId="{C259C3A4-E76B-4025-8D09-FC5D5C45134F}" type="sibTrans">
      <dgm:prSet/>
      <dgm:spPr/>
      <dgm:t>
        <a:bodyPr/>
        <a:lstStyle/>
        <a:p>
          <a:endParaRPr lang="en-US"/>
        </a:p>
      </dgm:t>
    </dgm:pt>
    <dgm:pt modelId="{73A17737-6772-4364-A81E-94070D9E898A}">
      <dgm:prSet/>
      <dgm:spPr/>
      <dgm:t>
        <a:bodyPr/>
        <a:lstStyle/>
        <a:p>
          <a:r>
            <a:rPr lang="da-DK"/>
            <a:t>Appendicit </a:t>
          </a:r>
          <a:endParaRPr lang="en-US"/>
        </a:p>
      </dgm:t>
    </dgm:pt>
    <dgm:pt modelId="{789682C2-1E8D-447D-B5FE-1CA0BF9989E8}" cxnId="{5C9391F3-3625-4515-8853-32953C54145A}" type="parTrans">
      <dgm:prSet/>
      <dgm:spPr/>
      <dgm:t>
        <a:bodyPr/>
        <a:lstStyle/>
        <a:p>
          <a:endParaRPr lang="en-US"/>
        </a:p>
      </dgm:t>
    </dgm:pt>
    <dgm:pt modelId="{741D0123-2149-4E28-A57A-8ED91D0E6D7A}" cxnId="{5C9391F3-3625-4515-8853-32953C54145A}" type="sibTrans">
      <dgm:prSet/>
      <dgm:spPr/>
      <dgm:t>
        <a:bodyPr/>
        <a:lstStyle/>
        <a:p>
          <a:endParaRPr lang="en-US"/>
        </a:p>
      </dgm:t>
    </dgm:pt>
    <dgm:pt modelId="{FE5CBA79-744E-47BB-99CE-3C2CE422A72C}">
      <dgm:prSet/>
      <dgm:spPr/>
      <dgm:t>
        <a:bodyPr/>
        <a:lstStyle/>
        <a:p>
          <a:r>
            <a:rPr lang="da-DK"/>
            <a:t>GI blødning </a:t>
          </a:r>
          <a:endParaRPr lang="en-US"/>
        </a:p>
      </dgm:t>
    </dgm:pt>
    <dgm:pt modelId="{26BEF2F2-A02B-43DC-99F9-63497A226F0A}" cxnId="{7C7A08F3-E5C0-46DA-80FF-05E28DDF1551}" type="parTrans">
      <dgm:prSet/>
      <dgm:spPr/>
      <dgm:t>
        <a:bodyPr/>
        <a:lstStyle/>
        <a:p>
          <a:endParaRPr lang="en-US"/>
        </a:p>
      </dgm:t>
    </dgm:pt>
    <dgm:pt modelId="{A1C92929-4E72-48B3-AF07-D9FBDD44BEC5}" cxnId="{7C7A08F3-E5C0-46DA-80FF-05E28DDF1551}" type="sibTrans">
      <dgm:prSet/>
      <dgm:spPr/>
      <dgm:t>
        <a:bodyPr/>
        <a:lstStyle/>
        <a:p>
          <a:endParaRPr lang="en-US"/>
        </a:p>
      </dgm:t>
    </dgm:pt>
    <dgm:pt modelId="{3DE1562B-308C-4253-B7CE-C99A023018B2}">
      <dgm:prSet/>
      <dgm:spPr/>
      <dgm:t>
        <a:bodyPr/>
        <a:lstStyle/>
        <a:p>
          <a:r>
            <a:rPr lang="da-DK"/>
            <a:t>Ileus </a:t>
          </a:r>
          <a:endParaRPr lang="en-US"/>
        </a:p>
      </dgm:t>
    </dgm:pt>
    <dgm:pt modelId="{809DAB50-954F-4B46-A053-5755DB3F6028}" cxnId="{94F6FBA3-0D3A-47A9-AACA-843B679F6BB1}" type="parTrans">
      <dgm:prSet/>
      <dgm:spPr/>
      <dgm:t>
        <a:bodyPr/>
        <a:lstStyle/>
        <a:p>
          <a:endParaRPr lang="en-US"/>
        </a:p>
      </dgm:t>
    </dgm:pt>
    <dgm:pt modelId="{BBAD01C7-4C1F-42AE-B25A-3A0A7EEAE813}" cxnId="{94F6FBA3-0D3A-47A9-AACA-843B679F6BB1}" type="sibTrans">
      <dgm:prSet/>
      <dgm:spPr/>
      <dgm:t>
        <a:bodyPr/>
        <a:lstStyle/>
        <a:p>
          <a:endParaRPr lang="en-US"/>
        </a:p>
      </dgm:t>
    </dgm:pt>
    <dgm:pt modelId="{FC9E02BA-55EC-461E-8288-4529C1B9751A}">
      <dgm:prSet/>
      <dgm:spPr/>
      <dgm:t>
        <a:bodyPr/>
        <a:lstStyle/>
        <a:p>
          <a:r>
            <a:rPr lang="da-DK"/>
            <a:t>Colorektal cancer </a:t>
          </a:r>
          <a:endParaRPr lang="en-US"/>
        </a:p>
      </dgm:t>
    </dgm:pt>
    <dgm:pt modelId="{870EDA91-9308-4DCC-9506-133CEC1EA985}" cxnId="{4A0833DD-BAF3-4530-B463-8FA1D317EA64}" type="parTrans">
      <dgm:prSet/>
      <dgm:spPr/>
      <dgm:t>
        <a:bodyPr/>
        <a:lstStyle/>
        <a:p>
          <a:endParaRPr lang="en-US"/>
        </a:p>
      </dgm:t>
    </dgm:pt>
    <dgm:pt modelId="{3F387DB3-DC48-4C44-AF4F-D2E550D697AE}" cxnId="{4A0833DD-BAF3-4530-B463-8FA1D317EA64}" type="sibTrans">
      <dgm:prSet/>
      <dgm:spPr/>
      <dgm:t>
        <a:bodyPr/>
        <a:lstStyle/>
        <a:p>
          <a:endParaRPr lang="en-US"/>
        </a:p>
      </dgm:t>
    </dgm:pt>
    <dgm:pt modelId="{561CBD92-4A95-4BB7-A83A-48A394C54456}" type="pres">
      <dgm:prSet presAssocID="{83482A2D-C6A4-4EC5-91C7-FA38874448C5}" presName="linear" presStyleCnt="0">
        <dgm:presLayoutVars>
          <dgm:dir/>
          <dgm:animLvl val="lvl"/>
          <dgm:resizeHandles val="exact"/>
        </dgm:presLayoutVars>
      </dgm:prSet>
      <dgm:spPr/>
    </dgm:pt>
    <dgm:pt modelId="{B6440925-B93D-4217-AFCF-B46A59634D43}" type="pres">
      <dgm:prSet presAssocID="{71863BFD-3A11-443E-A564-6DDA0233659B}" presName="parentLin" presStyleCnt="0"/>
      <dgm:spPr/>
    </dgm:pt>
    <dgm:pt modelId="{A9ADA8CF-B46F-456F-A0BD-84CB9BCA95C7}" type="pres">
      <dgm:prSet presAssocID="{71863BFD-3A11-443E-A564-6DDA0233659B}" presName="parentLeftMargin" presStyleLbl="node1" presStyleIdx="0" presStyleCnt="5"/>
      <dgm:spPr/>
    </dgm:pt>
    <dgm:pt modelId="{3B4229F0-565E-412E-9672-9CB0597B8BF8}" type="pres">
      <dgm:prSet presAssocID="{71863BFD-3A11-443E-A564-6DDA0233659B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EFD4E751-A6BD-4484-A523-9E82083A4F24}" type="pres">
      <dgm:prSet presAssocID="{71863BFD-3A11-443E-A564-6DDA0233659B}" presName="negativeSpace" presStyleCnt="0"/>
      <dgm:spPr/>
    </dgm:pt>
    <dgm:pt modelId="{77DE3500-C58B-42BE-854D-0ECBC61AE400}" type="pres">
      <dgm:prSet presAssocID="{71863BFD-3A11-443E-A564-6DDA0233659B}" presName="childText" presStyleLbl="conFgAcc1" presStyleIdx="0" presStyleCnt="5">
        <dgm:presLayoutVars>
          <dgm:bulletEnabled val="1"/>
        </dgm:presLayoutVars>
      </dgm:prSet>
      <dgm:spPr/>
    </dgm:pt>
    <dgm:pt modelId="{1BB737A8-8224-4407-BADD-404966645641}" type="pres">
      <dgm:prSet presAssocID="{95A43B5F-DD1B-49D4-B8E1-EBDD5D02C29B}" presName="spaceBetweenRectangles" presStyleCnt="0"/>
      <dgm:spPr/>
    </dgm:pt>
    <dgm:pt modelId="{8685CCCD-FA29-430D-87A6-97D03A4BA966}" type="pres">
      <dgm:prSet presAssocID="{95A44061-5F86-4188-A2E9-7D5BE91877F2}" presName="parentLin" presStyleCnt="0"/>
      <dgm:spPr/>
    </dgm:pt>
    <dgm:pt modelId="{F503FC15-0C4B-44C4-8CB1-A6BA8DD5303F}" type="pres">
      <dgm:prSet presAssocID="{95A44061-5F86-4188-A2E9-7D5BE91877F2}" presName="parentLeftMargin" presStyleLbl="node1" presStyleIdx="0" presStyleCnt="5"/>
      <dgm:spPr/>
    </dgm:pt>
    <dgm:pt modelId="{90B50F14-112F-41E1-88D4-A229EA93B0C3}" type="pres">
      <dgm:prSet presAssocID="{95A44061-5F86-4188-A2E9-7D5BE91877F2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6F2ABAFC-0C55-434B-AD4A-B033D69B8933}" type="pres">
      <dgm:prSet presAssocID="{95A44061-5F86-4188-A2E9-7D5BE91877F2}" presName="negativeSpace" presStyleCnt="0"/>
      <dgm:spPr/>
    </dgm:pt>
    <dgm:pt modelId="{BBC625D1-041F-4E1C-8387-9060C1064E09}" type="pres">
      <dgm:prSet presAssocID="{95A44061-5F86-4188-A2E9-7D5BE91877F2}" presName="childText" presStyleLbl="conFgAcc1" presStyleIdx="1" presStyleCnt="5">
        <dgm:presLayoutVars>
          <dgm:bulletEnabled val="1"/>
        </dgm:presLayoutVars>
      </dgm:prSet>
      <dgm:spPr/>
    </dgm:pt>
    <dgm:pt modelId="{86CA69AD-6699-49CF-973C-FA069ED16AC7}" type="pres">
      <dgm:prSet presAssocID="{F4A2F2B3-3F26-4620-BBBD-93EA6001D9A2}" presName="spaceBetweenRectangles" presStyleCnt="0"/>
      <dgm:spPr/>
    </dgm:pt>
    <dgm:pt modelId="{ABBB3E14-C3CD-45A0-8294-3DD23DD4E793}" type="pres">
      <dgm:prSet presAssocID="{247B1EA0-7D6D-464B-9B0B-DEA2B601B849}" presName="parentLin" presStyleCnt="0"/>
      <dgm:spPr/>
    </dgm:pt>
    <dgm:pt modelId="{B5975D4D-3120-42E3-AB27-F891F3D35334}" type="pres">
      <dgm:prSet presAssocID="{247B1EA0-7D6D-464B-9B0B-DEA2B601B849}" presName="parentLeftMargin" presStyleLbl="node1" presStyleIdx="1" presStyleCnt="5"/>
      <dgm:spPr/>
    </dgm:pt>
    <dgm:pt modelId="{585F5337-F790-49EE-8C5B-FBBDA2982AB8}" type="pres">
      <dgm:prSet presAssocID="{247B1EA0-7D6D-464B-9B0B-DEA2B601B849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D95BA359-919C-49E7-B4F5-C68635CE5705}" type="pres">
      <dgm:prSet presAssocID="{247B1EA0-7D6D-464B-9B0B-DEA2B601B849}" presName="negativeSpace" presStyleCnt="0"/>
      <dgm:spPr/>
    </dgm:pt>
    <dgm:pt modelId="{3672A2AE-2005-4A39-BFF2-F26A3046A11F}" type="pres">
      <dgm:prSet presAssocID="{247B1EA0-7D6D-464B-9B0B-DEA2B601B849}" presName="childText" presStyleLbl="conFgAcc1" presStyleIdx="2" presStyleCnt="5">
        <dgm:presLayoutVars>
          <dgm:bulletEnabled val="1"/>
        </dgm:presLayoutVars>
      </dgm:prSet>
      <dgm:spPr/>
    </dgm:pt>
    <dgm:pt modelId="{DA786AB6-DD28-4477-AAA2-462D23C8619F}" type="pres">
      <dgm:prSet presAssocID="{B562DACE-7FB6-47F5-8AE4-39D557B98F82}" presName="spaceBetweenRectangles" presStyleCnt="0"/>
      <dgm:spPr/>
    </dgm:pt>
    <dgm:pt modelId="{D9747CA6-7DC4-49A1-A5F4-965A59BE0A09}" type="pres">
      <dgm:prSet presAssocID="{353C4902-981E-4F3D-B732-3E55BF7855F2}" presName="parentLin" presStyleCnt="0"/>
      <dgm:spPr/>
    </dgm:pt>
    <dgm:pt modelId="{773EB4AE-CC1C-4AD2-8743-4195E8572B9C}" type="pres">
      <dgm:prSet presAssocID="{353C4902-981E-4F3D-B732-3E55BF7855F2}" presName="parentLeftMargin" presStyleLbl="node1" presStyleIdx="2" presStyleCnt="5"/>
      <dgm:spPr/>
    </dgm:pt>
    <dgm:pt modelId="{870D3901-7D80-4223-960A-4884C9BAAA31}" type="pres">
      <dgm:prSet presAssocID="{353C4902-981E-4F3D-B732-3E55BF7855F2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09615CE9-7838-45FF-959E-91422F2298F0}" type="pres">
      <dgm:prSet presAssocID="{353C4902-981E-4F3D-B732-3E55BF7855F2}" presName="negativeSpace" presStyleCnt="0"/>
      <dgm:spPr/>
    </dgm:pt>
    <dgm:pt modelId="{2FF63EC2-EBF0-4627-96E2-427CA422BFDC}" type="pres">
      <dgm:prSet presAssocID="{353C4902-981E-4F3D-B732-3E55BF7855F2}" presName="childText" presStyleLbl="conFgAcc1" presStyleIdx="3" presStyleCnt="5">
        <dgm:presLayoutVars>
          <dgm:bulletEnabled val="1"/>
        </dgm:presLayoutVars>
      </dgm:prSet>
      <dgm:spPr/>
    </dgm:pt>
    <dgm:pt modelId="{49B12C82-BEE2-4244-B88D-6AD044008568}" type="pres">
      <dgm:prSet presAssocID="{87A889E9-D396-493C-967D-E05182555BD2}" presName="spaceBetweenRectangles" presStyleCnt="0"/>
      <dgm:spPr/>
    </dgm:pt>
    <dgm:pt modelId="{9DF8B56E-70F3-4860-BD5C-DDFDC24C9DF6}" type="pres">
      <dgm:prSet presAssocID="{FC9E02BA-55EC-461E-8288-4529C1B9751A}" presName="parentLin" presStyleCnt="0"/>
      <dgm:spPr/>
    </dgm:pt>
    <dgm:pt modelId="{B32B910D-601E-4520-AA5C-0BD42726003E}" type="pres">
      <dgm:prSet presAssocID="{FC9E02BA-55EC-461E-8288-4529C1B9751A}" presName="parentLeftMargin" presStyleLbl="node1" presStyleIdx="3" presStyleCnt="5"/>
      <dgm:spPr/>
    </dgm:pt>
    <dgm:pt modelId="{60425F02-961B-4F04-BF4E-14986952D3C0}" type="pres">
      <dgm:prSet presAssocID="{FC9E02BA-55EC-461E-8288-4529C1B9751A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01F5E7B3-8BCB-4B37-AA9A-31D574551801}" type="pres">
      <dgm:prSet presAssocID="{FC9E02BA-55EC-461E-8288-4529C1B9751A}" presName="negativeSpace" presStyleCnt="0"/>
      <dgm:spPr/>
    </dgm:pt>
    <dgm:pt modelId="{5B6760E4-1449-42CA-AD69-F6744EEED8A3}" type="pres">
      <dgm:prSet presAssocID="{FC9E02BA-55EC-461E-8288-4529C1B9751A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FB7B3F03-08A3-43F8-B90E-26EB001B98E0}" type="presOf" srcId="{FC9E02BA-55EC-461E-8288-4529C1B9751A}" destId="{B32B910D-601E-4520-AA5C-0BD42726003E}" srcOrd="0" destOrd="0" presId="urn:microsoft.com/office/officeart/2005/8/layout/list1"/>
    <dgm:cxn modelId="{EF1B2739-CDF7-4E74-9307-678B8435CF34}" type="presOf" srcId="{95A44061-5F86-4188-A2E9-7D5BE91877F2}" destId="{90B50F14-112F-41E1-88D4-A229EA93B0C3}" srcOrd="1" destOrd="0" presId="urn:microsoft.com/office/officeart/2005/8/layout/list1"/>
    <dgm:cxn modelId="{0988F962-9E68-4094-8DE5-16568E194C10}" srcId="{83482A2D-C6A4-4EC5-91C7-FA38874448C5}" destId="{247B1EA0-7D6D-464B-9B0B-DEA2B601B849}" srcOrd="2" destOrd="0" parTransId="{BE98DACD-2E2B-4BE0-A594-F1485523F5B7}" sibTransId="{B562DACE-7FB6-47F5-8AE4-39D557B98F82}"/>
    <dgm:cxn modelId="{D9235063-C1F9-43CC-A3FD-DE4169DBEB37}" type="presOf" srcId="{353C4902-981E-4F3D-B732-3E55BF7855F2}" destId="{870D3901-7D80-4223-960A-4884C9BAAA31}" srcOrd="1" destOrd="0" presId="urn:microsoft.com/office/officeart/2005/8/layout/list1"/>
    <dgm:cxn modelId="{4F630F64-EEE6-4FF7-A6A4-4AFE26854D2E}" srcId="{83482A2D-C6A4-4EC5-91C7-FA38874448C5}" destId="{95A44061-5F86-4188-A2E9-7D5BE91877F2}" srcOrd="1" destOrd="0" parTransId="{5768D40F-8FFC-45ED-82E3-F2FF1E9DBF0D}" sibTransId="{F4A2F2B3-3F26-4620-BBBD-93EA6001D9A2}"/>
    <dgm:cxn modelId="{92CE1995-9248-4461-9643-09E1E4DB8093}" srcId="{83482A2D-C6A4-4EC5-91C7-FA38874448C5}" destId="{71863BFD-3A11-443E-A564-6DDA0233659B}" srcOrd="0" destOrd="0" parTransId="{57AA4721-44EE-45C7-B3F4-2370A3364661}" sibTransId="{95A43B5F-DD1B-49D4-B8E1-EBDD5D02C29B}"/>
    <dgm:cxn modelId="{A4735B9A-F559-4FEF-85E2-E2D6A5910CF1}" type="presOf" srcId="{95A44061-5F86-4188-A2E9-7D5BE91877F2}" destId="{F503FC15-0C4B-44C4-8CB1-A6BA8DD5303F}" srcOrd="0" destOrd="0" presId="urn:microsoft.com/office/officeart/2005/8/layout/list1"/>
    <dgm:cxn modelId="{94F6FBA3-0D3A-47A9-AACA-843B679F6BB1}" srcId="{353C4902-981E-4F3D-B732-3E55BF7855F2}" destId="{3DE1562B-308C-4253-B7CE-C99A023018B2}" srcOrd="2" destOrd="0" parTransId="{809DAB50-954F-4B46-A053-5755DB3F6028}" sibTransId="{BBAD01C7-4C1F-42AE-B25A-3A0A7EEAE813}"/>
    <dgm:cxn modelId="{C259C3A4-E76B-4025-8D09-FC5D5C45134F}" srcId="{83482A2D-C6A4-4EC5-91C7-FA38874448C5}" destId="{353C4902-981E-4F3D-B732-3E55BF7855F2}" srcOrd="3" destOrd="0" parTransId="{FD14CBCF-0A7A-4E1A-AC5B-3A70E4BF6BF1}" sibTransId="{87A889E9-D396-493C-967D-E05182555BD2}"/>
    <dgm:cxn modelId="{15BDB1A7-7511-4223-8A82-2855EF808A35}" type="presOf" srcId="{353C4902-981E-4F3D-B732-3E55BF7855F2}" destId="{773EB4AE-CC1C-4AD2-8743-4195E8572B9C}" srcOrd="0" destOrd="0" presId="urn:microsoft.com/office/officeart/2005/8/layout/list1"/>
    <dgm:cxn modelId="{7A7F7BAE-AF86-4AED-8580-971A3EDCF592}" type="presOf" srcId="{FC9E02BA-55EC-461E-8288-4529C1B9751A}" destId="{60425F02-961B-4F04-BF4E-14986952D3C0}" srcOrd="1" destOrd="0" presId="urn:microsoft.com/office/officeart/2005/8/layout/list1"/>
    <dgm:cxn modelId="{27FA03BB-929D-479A-B0E5-E4CC2F4B04B4}" type="presOf" srcId="{3DE1562B-308C-4253-B7CE-C99A023018B2}" destId="{2FF63EC2-EBF0-4627-96E2-427CA422BFDC}" srcOrd="0" destOrd="2" presId="urn:microsoft.com/office/officeart/2005/8/layout/list1"/>
    <dgm:cxn modelId="{461252C2-0927-482A-B025-40AE2DA7CFFC}" type="presOf" srcId="{247B1EA0-7D6D-464B-9B0B-DEA2B601B849}" destId="{585F5337-F790-49EE-8C5B-FBBDA2982AB8}" srcOrd="1" destOrd="0" presId="urn:microsoft.com/office/officeart/2005/8/layout/list1"/>
    <dgm:cxn modelId="{11733CC6-B0F9-40B2-AC57-0D0D231F0FD6}" type="presOf" srcId="{73A17737-6772-4364-A81E-94070D9E898A}" destId="{2FF63EC2-EBF0-4627-96E2-427CA422BFDC}" srcOrd="0" destOrd="0" presId="urn:microsoft.com/office/officeart/2005/8/layout/list1"/>
    <dgm:cxn modelId="{8C7449CF-FC87-4101-8BFB-0FC63995092B}" type="presOf" srcId="{247B1EA0-7D6D-464B-9B0B-DEA2B601B849}" destId="{B5975D4D-3120-42E3-AB27-F891F3D35334}" srcOrd="0" destOrd="0" presId="urn:microsoft.com/office/officeart/2005/8/layout/list1"/>
    <dgm:cxn modelId="{BCFEEBDA-E6D2-4D55-BC28-F8239BC8D8E4}" type="presOf" srcId="{FE5CBA79-744E-47BB-99CE-3C2CE422A72C}" destId="{2FF63EC2-EBF0-4627-96E2-427CA422BFDC}" srcOrd="0" destOrd="1" presId="urn:microsoft.com/office/officeart/2005/8/layout/list1"/>
    <dgm:cxn modelId="{4A0833DD-BAF3-4530-B463-8FA1D317EA64}" srcId="{83482A2D-C6A4-4EC5-91C7-FA38874448C5}" destId="{FC9E02BA-55EC-461E-8288-4529C1B9751A}" srcOrd="4" destOrd="0" parTransId="{870EDA91-9308-4DCC-9506-133CEC1EA985}" sibTransId="{3F387DB3-DC48-4C44-AF4F-D2E550D697AE}"/>
    <dgm:cxn modelId="{8D0343E6-7825-479D-9411-387D1F922FC8}" type="presOf" srcId="{83482A2D-C6A4-4EC5-91C7-FA38874448C5}" destId="{561CBD92-4A95-4BB7-A83A-48A394C54456}" srcOrd="0" destOrd="0" presId="urn:microsoft.com/office/officeart/2005/8/layout/list1"/>
    <dgm:cxn modelId="{365B4BEF-5ED4-4562-9E38-FAE1061A0A57}" type="presOf" srcId="{71863BFD-3A11-443E-A564-6DDA0233659B}" destId="{A9ADA8CF-B46F-456F-A0BD-84CB9BCA95C7}" srcOrd="0" destOrd="0" presId="urn:microsoft.com/office/officeart/2005/8/layout/list1"/>
    <dgm:cxn modelId="{7C7A08F3-E5C0-46DA-80FF-05E28DDF1551}" srcId="{353C4902-981E-4F3D-B732-3E55BF7855F2}" destId="{FE5CBA79-744E-47BB-99CE-3C2CE422A72C}" srcOrd="1" destOrd="0" parTransId="{26BEF2F2-A02B-43DC-99F9-63497A226F0A}" sibTransId="{A1C92929-4E72-48B3-AF07-D9FBDD44BEC5}"/>
    <dgm:cxn modelId="{5C9391F3-3625-4515-8853-32953C54145A}" srcId="{353C4902-981E-4F3D-B732-3E55BF7855F2}" destId="{73A17737-6772-4364-A81E-94070D9E898A}" srcOrd="0" destOrd="0" parTransId="{789682C2-1E8D-447D-B5FE-1CA0BF9989E8}" sibTransId="{741D0123-2149-4E28-A57A-8ED91D0E6D7A}"/>
    <dgm:cxn modelId="{F7AA52F4-9618-410E-B9CE-1C73E788C935}" type="presOf" srcId="{71863BFD-3A11-443E-A564-6DDA0233659B}" destId="{3B4229F0-565E-412E-9672-9CB0597B8BF8}" srcOrd="1" destOrd="0" presId="urn:microsoft.com/office/officeart/2005/8/layout/list1"/>
    <dgm:cxn modelId="{4E9E20F7-5F62-4B3E-961D-286622B327BC}" type="presParOf" srcId="{561CBD92-4A95-4BB7-A83A-48A394C54456}" destId="{B6440925-B93D-4217-AFCF-B46A59634D43}" srcOrd="0" destOrd="0" presId="urn:microsoft.com/office/officeart/2005/8/layout/list1"/>
    <dgm:cxn modelId="{D07E5EAC-63DA-492E-A53B-1C42946CC406}" type="presParOf" srcId="{B6440925-B93D-4217-AFCF-B46A59634D43}" destId="{A9ADA8CF-B46F-456F-A0BD-84CB9BCA95C7}" srcOrd="0" destOrd="0" presId="urn:microsoft.com/office/officeart/2005/8/layout/list1"/>
    <dgm:cxn modelId="{7EC6D3EE-90EE-4D98-AB26-87C753FA0C12}" type="presParOf" srcId="{B6440925-B93D-4217-AFCF-B46A59634D43}" destId="{3B4229F0-565E-412E-9672-9CB0597B8BF8}" srcOrd="1" destOrd="0" presId="urn:microsoft.com/office/officeart/2005/8/layout/list1"/>
    <dgm:cxn modelId="{88695222-A0D4-498B-B6E7-AF1582AE8E56}" type="presParOf" srcId="{561CBD92-4A95-4BB7-A83A-48A394C54456}" destId="{EFD4E751-A6BD-4484-A523-9E82083A4F24}" srcOrd="1" destOrd="0" presId="urn:microsoft.com/office/officeart/2005/8/layout/list1"/>
    <dgm:cxn modelId="{2B826A2E-0CE5-45CF-A4E6-F428817B49C4}" type="presParOf" srcId="{561CBD92-4A95-4BB7-A83A-48A394C54456}" destId="{77DE3500-C58B-42BE-854D-0ECBC61AE400}" srcOrd="2" destOrd="0" presId="urn:microsoft.com/office/officeart/2005/8/layout/list1"/>
    <dgm:cxn modelId="{E2600DF3-34B7-4395-9C96-DA1FF5EFB54F}" type="presParOf" srcId="{561CBD92-4A95-4BB7-A83A-48A394C54456}" destId="{1BB737A8-8224-4407-BADD-404966645641}" srcOrd="3" destOrd="0" presId="urn:microsoft.com/office/officeart/2005/8/layout/list1"/>
    <dgm:cxn modelId="{62E7CC33-2948-459F-A72B-BA54BB2DF554}" type="presParOf" srcId="{561CBD92-4A95-4BB7-A83A-48A394C54456}" destId="{8685CCCD-FA29-430D-87A6-97D03A4BA966}" srcOrd="4" destOrd="0" presId="urn:microsoft.com/office/officeart/2005/8/layout/list1"/>
    <dgm:cxn modelId="{D2BD41FA-B976-4A04-A9E1-E7B38ED51427}" type="presParOf" srcId="{8685CCCD-FA29-430D-87A6-97D03A4BA966}" destId="{F503FC15-0C4B-44C4-8CB1-A6BA8DD5303F}" srcOrd="0" destOrd="0" presId="urn:microsoft.com/office/officeart/2005/8/layout/list1"/>
    <dgm:cxn modelId="{6F1E7622-7449-49D1-9847-17EEDBB6B83A}" type="presParOf" srcId="{8685CCCD-FA29-430D-87A6-97D03A4BA966}" destId="{90B50F14-112F-41E1-88D4-A229EA93B0C3}" srcOrd="1" destOrd="0" presId="urn:microsoft.com/office/officeart/2005/8/layout/list1"/>
    <dgm:cxn modelId="{E1E994C9-7AC6-40C6-B62C-3A8A8A8208D3}" type="presParOf" srcId="{561CBD92-4A95-4BB7-A83A-48A394C54456}" destId="{6F2ABAFC-0C55-434B-AD4A-B033D69B8933}" srcOrd="5" destOrd="0" presId="urn:microsoft.com/office/officeart/2005/8/layout/list1"/>
    <dgm:cxn modelId="{1713EF9F-FE79-4F88-BD91-B54D0CBF7CF4}" type="presParOf" srcId="{561CBD92-4A95-4BB7-A83A-48A394C54456}" destId="{BBC625D1-041F-4E1C-8387-9060C1064E09}" srcOrd="6" destOrd="0" presId="urn:microsoft.com/office/officeart/2005/8/layout/list1"/>
    <dgm:cxn modelId="{88790E9B-021E-4486-A928-C0628A65D454}" type="presParOf" srcId="{561CBD92-4A95-4BB7-A83A-48A394C54456}" destId="{86CA69AD-6699-49CF-973C-FA069ED16AC7}" srcOrd="7" destOrd="0" presId="urn:microsoft.com/office/officeart/2005/8/layout/list1"/>
    <dgm:cxn modelId="{93DF696F-F6D0-435F-9AD2-ED7677D516D6}" type="presParOf" srcId="{561CBD92-4A95-4BB7-A83A-48A394C54456}" destId="{ABBB3E14-C3CD-45A0-8294-3DD23DD4E793}" srcOrd="8" destOrd="0" presId="urn:microsoft.com/office/officeart/2005/8/layout/list1"/>
    <dgm:cxn modelId="{77CF09CB-7A00-4783-BC25-74C4E32B3027}" type="presParOf" srcId="{ABBB3E14-C3CD-45A0-8294-3DD23DD4E793}" destId="{B5975D4D-3120-42E3-AB27-F891F3D35334}" srcOrd="0" destOrd="0" presId="urn:microsoft.com/office/officeart/2005/8/layout/list1"/>
    <dgm:cxn modelId="{7E965222-F5E1-4BC5-B988-9091FC8FDED6}" type="presParOf" srcId="{ABBB3E14-C3CD-45A0-8294-3DD23DD4E793}" destId="{585F5337-F790-49EE-8C5B-FBBDA2982AB8}" srcOrd="1" destOrd="0" presId="urn:microsoft.com/office/officeart/2005/8/layout/list1"/>
    <dgm:cxn modelId="{934F2314-3497-4680-8809-83C4BAEF66F8}" type="presParOf" srcId="{561CBD92-4A95-4BB7-A83A-48A394C54456}" destId="{D95BA359-919C-49E7-B4F5-C68635CE5705}" srcOrd="9" destOrd="0" presId="urn:microsoft.com/office/officeart/2005/8/layout/list1"/>
    <dgm:cxn modelId="{836AAC3C-DB08-4F4B-9A1C-D9AA8B9EE39C}" type="presParOf" srcId="{561CBD92-4A95-4BB7-A83A-48A394C54456}" destId="{3672A2AE-2005-4A39-BFF2-F26A3046A11F}" srcOrd="10" destOrd="0" presId="urn:microsoft.com/office/officeart/2005/8/layout/list1"/>
    <dgm:cxn modelId="{CBC7AA7C-64B6-435D-BF19-06D8DF12EBAD}" type="presParOf" srcId="{561CBD92-4A95-4BB7-A83A-48A394C54456}" destId="{DA786AB6-DD28-4477-AAA2-462D23C8619F}" srcOrd="11" destOrd="0" presId="urn:microsoft.com/office/officeart/2005/8/layout/list1"/>
    <dgm:cxn modelId="{74745F77-7ED4-4EB5-9428-EA6B9524F6A3}" type="presParOf" srcId="{561CBD92-4A95-4BB7-A83A-48A394C54456}" destId="{D9747CA6-7DC4-49A1-A5F4-965A59BE0A09}" srcOrd="12" destOrd="0" presId="urn:microsoft.com/office/officeart/2005/8/layout/list1"/>
    <dgm:cxn modelId="{DDC19167-5B78-43EB-9E66-BE3A536BADAC}" type="presParOf" srcId="{D9747CA6-7DC4-49A1-A5F4-965A59BE0A09}" destId="{773EB4AE-CC1C-4AD2-8743-4195E8572B9C}" srcOrd="0" destOrd="0" presId="urn:microsoft.com/office/officeart/2005/8/layout/list1"/>
    <dgm:cxn modelId="{4D4F527D-B427-4AEE-B9F6-6CB13D321457}" type="presParOf" srcId="{D9747CA6-7DC4-49A1-A5F4-965A59BE0A09}" destId="{870D3901-7D80-4223-960A-4884C9BAAA31}" srcOrd="1" destOrd="0" presId="urn:microsoft.com/office/officeart/2005/8/layout/list1"/>
    <dgm:cxn modelId="{D5EA4E26-B2EF-4F11-AAB1-CA48CF3BBD60}" type="presParOf" srcId="{561CBD92-4A95-4BB7-A83A-48A394C54456}" destId="{09615CE9-7838-45FF-959E-91422F2298F0}" srcOrd="13" destOrd="0" presId="urn:microsoft.com/office/officeart/2005/8/layout/list1"/>
    <dgm:cxn modelId="{612B8689-C6B9-4A15-B170-9356C42D8BA3}" type="presParOf" srcId="{561CBD92-4A95-4BB7-A83A-48A394C54456}" destId="{2FF63EC2-EBF0-4627-96E2-427CA422BFDC}" srcOrd="14" destOrd="0" presId="urn:microsoft.com/office/officeart/2005/8/layout/list1"/>
    <dgm:cxn modelId="{45635E17-89E6-4C16-9793-B0F74BB027A1}" type="presParOf" srcId="{561CBD92-4A95-4BB7-A83A-48A394C54456}" destId="{49B12C82-BEE2-4244-B88D-6AD044008568}" srcOrd="15" destOrd="0" presId="urn:microsoft.com/office/officeart/2005/8/layout/list1"/>
    <dgm:cxn modelId="{A738B95C-BC9B-4281-B370-BFC878FE7271}" type="presParOf" srcId="{561CBD92-4A95-4BB7-A83A-48A394C54456}" destId="{9DF8B56E-70F3-4860-BD5C-DDFDC24C9DF6}" srcOrd="16" destOrd="0" presId="urn:microsoft.com/office/officeart/2005/8/layout/list1"/>
    <dgm:cxn modelId="{A9FF9D2F-C5F1-407C-B42E-0AB258FB4058}" type="presParOf" srcId="{9DF8B56E-70F3-4860-BD5C-DDFDC24C9DF6}" destId="{B32B910D-601E-4520-AA5C-0BD42726003E}" srcOrd="0" destOrd="0" presId="urn:microsoft.com/office/officeart/2005/8/layout/list1"/>
    <dgm:cxn modelId="{568EE44F-E58D-4CD1-8BE7-564340F03A49}" type="presParOf" srcId="{9DF8B56E-70F3-4860-BD5C-DDFDC24C9DF6}" destId="{60425F02-961B-4F04-BF4E-14986952D3C0}" srcOrd="1" destOrd="0" presId="urn:microsoft.com/office/officeart/2005/8/layout/list1"/>
    <dgm:cxn modelId="{716191D5-2E85-4E0B-A1C0-07FD37036C3F}" type="presParOf" srcId="{561CBD92-4A95-4BB7-A83A-48A394C54456}" destId="{01F5E7B3-8BCB-4B37-AA9A-31D574551801}" srcOrd="17" destOrd="0" presId="urn:microsoft.com/office/officeart/2005/8/layout/list1"/>
    <dgm:cxn modelId="{DE15E417-95DC-46F2-9448-1CE855F76318}" type="presParOf" srcId="{561CBD92-4A95-4BB7-A83A-48A394C54456}" destId="{5B6760E4-1449-42CA-AD69-F6744EEED8A3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80F210C-B835-4F7D-A0D9-15E7FD934C17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02087E33-B41B-4921-B989-6D3E033CA0B0}">
      <dgm:prSet/>
      <dgm:spPr/>
      <dgm:t>
        <a:bodyPr/>
        <a:lstStyle/>
        <a:p>
          <a:r>
            <a:rPr lang="da-DK"/>
            <a:t>Appendicit </a:t>
          </a:r>
          <a:endParaRPr lang="en-US"/>
        </a:p>
      </dgm:t>
    </dgm:pt>
    <dgm:pt modelId="{FCD5FEF7-B690-44B9-A394-2247ED3A6E1D}" cxnId="{296BF3A2-BC32-4DAA-A5BA-0194133F32BE}" type="parTrans">
      <dgm:prSet/>
      <dgm:spPr/>
      <dgm:t>
        <a:bodyPr/>
        <a:lstStyle/>
        <a:p>
          <a:endParaRPr lang="en-US"/>
        </a:p>
      </dgm:t>
    </dgm:pt>
    <dgm:pt modelId="{879FD916-841C-4DD8-B59C-41BF9EE5B588}" cxnId="{296BF3A2-BC32-4DAA-A5BA-0194133F32BE}" type="sibTrans">
      <dgm:prSet/>
      <dgm:spPr/>
      <dgm:t>
        <a:bodyPr/>
        <a:lstStyle/>
        <a:p>
          <a:endParaRPr lang="en-US"/>
        </a:p>
      </dgm:t>
    </dgm:pt>
    <dgm:pt modelId="{C1228222-EE3C-4E14-83B7-DCEE34E6CEB5}">
      <dgm:prSet/>
      <dgm:spPr/>
      <dgm:t>
        <a:bodyPr/>
        <a:lstStyle/>
        <a:p>
          <a:r>
            <a:rPr lang="da-DK"/>
            <a:t>Ileus </a:t>
          </a:r>
          <a:endParaRPr lang="en-US"/>
        </a:p>
      </dgm:t>
    </dgm:pt>
    <dgm:pt modelId="{CEC65488-5D5A-4D9E-B841-0F7FAADF64BC}" cxnId="{538EAEDB-2D6C-478D-9FB1-0AECCA2903FF}" type="parTrans">
      <dgm:prSet/>
      <dgm:spPr/>
      <dgm:t>
        <a:bodyPr/>
        <a:lstStyle/>
        <a:p>
          <a:endParaRPr lang="en-US"/>
        </a:p>
      </dgm:t>
    </dgm:pt>
    <dgm:pt modelId="{1BAEFD3C-C458-44B8-8B03-2E88E179E3C1}" cxnId="{538EAEDB-2D6C-478D-9FB1-0AECCA2903FF}" type="sibTrans">
      <dgm:prSet/>
      <dgm:spPr/>
      <dgm:t>
        <a:bodyPr/>
        <a:lstStyle/>
        <a:p>
          <a:endParaRPr lang="en-US"/>
        </a:p>
      </dgm:t>
    </dgm:pt>
    <dgm:pt modelId="{E66CA2CA-7548-415B-9BA8-F0EB7F5915E1}">
      <dgm:prSet/>
      <dgm:spPr/>
      <dgm:t>
        <a:bodyPr/>
        <a:lstStyle/>
        <a:p>
          <a:r>
            <a:rPr lang="da-DK"/>
            <a:t>GI blødning </a:t>
          </a:r>
          <a:endParaRPr lang="en-US"/>
        </a:p>
      </dgm:t>
    </dgm:pt>
    <dgm:pt modelId="{D35E1A9B-6D25-4B84-AB38-4E352BA9349B}" cxnId="{8A204296-5B09-457B-852A-7793091AE006}" type="parTrans">
      <dgm:prSet/>
      <dgm:spPr/>
      <dgm:t>
        <a:bodyPr/>
        <a:lstStyle/>
        <a:p>
          <a:endParaRPr lang="en-US"/>
        </a:p>
      </dgm:t>
    </dgm:pt>
    <dgm:pt modelId="{20C21942-480D-4494-B653-586DF135DA12}" cxnId="{8A204296-5B09-457B-852A-7793091AE006}" type="sibTrans">
      <dgm:prSet/>
      <dgm:spPr/>
      <dgm:t>
        <a:bodyPr/>
        <a:lstStyle/>
        <a:p>
          <a:endParaRPr lang="en-US"/>
        </a:p>
      </dgm:t>
    </dgm:pt>
    <dgm:pt modelId="{90B19DC1-7D84-4104-9957-0161670CEC50}" type="pres">
      <dgm:prSet presAssocID="{680F210C-B835-4F7D-A0D9-15E7FD934C17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653D83A6-B543-4129-AEBD-3AA7EBD0ED09}" type="pres">
      <dgm:prSet presAssocID="{02087E33-B41B-4921-B989-6D3E033CA0B0}" presName="hierRoot1" presStyleCnt="0"/>
      <dgm:spPr/>
    </dgm:pt>
    <dgm:pt modelId="{786A67CB-EED9-4D5A-8927-0275B3523531}" type="pres">
      <dgm:prSet presAssocID="{02087E33-B41B-4921-B989-6D3E033CA0B0}" presName="composite" presStyleCnt="0"/>
      <dgm:spPr/>
    </dgm:pt>
    <dgm:pt modelId="{D6B11E2E-F53C-440C-B6FA-54957A57752B}" type="pres">
      <dgm:prSet presAssocID="{02087E33-B41B-4921-B989-6D3E033CA0B0}" presName="background" presStyleLbl="node0" presStyleIdx="0" presStyleCnt="3"/>
      <dgm:spPr/>
    </dgm:pt>
    <dgm:pt modelId="{E9923BB7-8E3D-4CD0-8D6C-49E77FD1AFED}" type="pres">
      <dgm:prSet presAssocID="{02087E33-B41B-4921-B989-6D3E033CA0B0}" presName="text" presStyleLbl="fgAcc0" presStyleIdx="0" presStyleCnt="3">
        <dgm:presLayoutVars>
          <dgm:chPref val="3"/>
        </dgm:presLayoutVars>
      </dgm:prSet>
      <dgm:spPr/>
    </dgm:pt>
    <dgm:pt modelId="{BF6F8EEA-DD0A-47D0-9F06-9857D8F078B8}" type="pres">
      <dgm:prSet presAssocID="{02087E33-B41B-4921-B989-6D3E033CA0B0}" presName="hierChild2" presStyleCnt="0"/>
      <dgm:spPr/>
    </dgm:pt>
    <dgm:pt modelId="{50067B4B-543D-493B-A615-8DDF88EB7D70}" type="pres">
      <dgm:prSet presAssocID="{C1228222-EE3C-4E14-83B7-DCEE34E6CEB5}" presName="hierRoot1" presStyleCnt="0"/>
      <dgm:spPr/>
    </dgm:pt>
    <dgm:pt modelId="{1575B4B5-AD91-4B32-B138-77DB69706533}" type="pres">
      <dgm:prSet presAssocID="{C1228222-EE3C-4E14-83B7-DCEE34E6CEB5}" presName="composite" presStyleCnt="0"/>
      <dgm:spPr/>
    </dgm:pt>
    <dgm:pt modelId="{51C747FD-CFFF-47C0-8D87-FF1E177C60CC}" type="pres">
      <dgm:prSet presAssocID="{C1228222-EE3C-4E14-83B7-DCEE34E6CEB5}" presName="background" presStyleLbl="node0" presStyleIdx="1" presStyleCnt="3"/>
      <dgm:spPr/>
    </dgm:pt>
    <dgm:pt modelId="{3076D95C-86B0-4FD0-98EA-85A636E3A4C4}" type="pres">
      <dgm:prSet presAssocID="{C1228222-EE3C-4E14-83B7-DCEE34E6CEB5}" presName="text" presStyleLbl="fgAcc0" presStyleIdx="1" presStyleCnt="3">
        <dgm:presLayoutVars>
          <dgm:chPref val="3"/>
        </dgm:presLayoutVars>
      </dgm:prSet>
      <dgm:spPr/>
    </dgm:pt>
    <dgm:pt modelId="{CBF7177C-0B48-4044-9F10-CB8970549E26}" type="pres">
      <dgm:prSet presAssocID="{C1228222-EE3C-4E14-83B7-DCEE34E6CEB5}" presName="hierChild2" presStyleCnt="0"/>
      <dgm:spPr/>
    </dgm:pt>
    <dgm:pt modelId="{0EA7FE9C-65E1-47AF-AC5F-EDEBB11EDD35}" type="pres">
      <dgm:prSet presAssocID="{E66CA2CA-7548-415B-9BA8-F0EB7F5915E1}" presName="hierRoot1" presStyleCnt="0"/>
      <dgm:spPr/>
    </dgm:pt>
    <dgm:pt modelId="{6E580A42-7BE8-400B-AB88-3064A81D83AC}" type="pres">
      <dgm:prSet presAssocID="{E66CA2CA-7548-415B-9BA8-F0EB7F5915E1}" presName="composite" presStyleCnt="0"/>
      <dgm:spPr/>
    </dgm:pt>
    <dgm:pt modelId="{3122B4A5-6922-4406-A64F-4F9E914DC038}" type="pres">
      <dgm:prSet presAssocID="{E66CA2CA-7548-415B-9BA8-F0EB7F5915E1}" presName="background" presStyleLbl="node0" presStyleIdx="2" presStyleCnt="3"/>
      <dgm:spPr/>
    </dgm:pt>
    <dgm:pt modelId="{08674125-326B-4824-A177-5F29B51F1096}" type="pres">
      <dgm:prSet presAssocID="{E66CA2CA-7548-415B-9BA8-F0EB7F5915E1}" presName="text" presStyleLbl="fgAcc0" presStyleIdx="2" presStyleCnt="3">
        <dgm:presLayoutVars>
          <dgm:chPref val="3"/>
        </dgm:presLayoutVars>
      </dgm:prSet>
      <dgm:spPr/>
    </dgm:pt>
    <dgm:pt modelId="{4481C041-93EE-46BC-B8D8-3C66EE8E88CB}" type="pres">
      <dgm:prSet presAssocID="{E66CA2CA-7548-415B-9BA8-F0EB7F5915E1}" presName="hierChild2" presStyleCnt="0"/>
      <dgm:spPr/>
    </dgm:pt>
  </dgm:ptLst>
  <dgm:cxnLst>
    <dgm:cxn modelId="{DD188D2B-CA20-4582-B113-B13EED0F904A}" type="presOf" srcId="{02087E33-B41B-4921-B989-6D3E033CA0B0}" destId="{E9923BB7-8E3D-4CD0-8D6C-49E77FD1AFED}" srcOrd="0" destOrd="0" presId="urn:microsoft.com/office/officeart/2005/8/layout/hierarchy1"/>
    <dgm:cxn modelId="{AFA78945-8F57-4A0A-82B1-3D1AB1A3D260}" type="presOf" srcId="{680F210C-B835-4F7D-A0D9-15E7FD934C17}" destId="{90B19DC1-7D84-4104-9957-0161670CEC50}" srcOrd="0" destOrd="0" presId="urn:microsoft.com/office/officeart/2005/8/layout/hierarchy1"/>
    <dgm:cxn modelId="{8A204296-5B09-457B-852A-7793091AE006}" srcId="{680F210C-B835-4F7D-A0D9-15E7FD934C17}" destId="{E66CA2CA-7548-415B-9BA8-F0EB7F5915E1}" srcOrd="2" destOrd="0" parTransId="{D35E1A9B-6D25-4B84-AB38-4E352BA9349B}" sibTransId="{20C21942-480D-4494-B653-586DF135DA12}"/>
    <dgm:cxn modelId="{296BF3A2-BC32-4DAA-A5BA-0194133F32BE}" srcId="{680F210C-B835-4F7D-A0D9-15E7FD934C17}" destId="{02087E33-B41B-4921-B989-6D3E033CA0B0}" srcOrd="0" destOrd="0" parTransId="{FCD5FEF7-B690-44B9-A394-2247ED3A6E1D}" sibTransId="{879FD916-841C-4DD8-B59C-41BF9EE5B588}"/>
    <dgm:cxn modelId="{841969AF-E9B4-4E22-9EA3-8DD5F4BCD052}" type="presOf" srcId="{C1228222-EE3C-4E14-83B7-DCEE34E6CEB5}" destId="{3076D95C-86B0-4FD0-98EA-85A636E3A4C4}" srcOrd="0" destOrd="0" presId="urn:microsoft.com/office/officeart/2005/8/layout/hierarchy1"/>
    <dgm:cxn modelId="{538EAEDB-2D6C-478D-9FB1-0AECCA2903FF}" srcId="{680F210C-B835-4F7D-A0D9-15E7FD934C17}" destId="{C1228222-EE3C-4E14-83B7-DCEE34E6CEB5}" srcOrd="1" destOrd="0" parTransId="{CEC65488-5D5A-4D9E-B841-0F7FAADF64BC}" sibTransId="{1BAEFD3C-C458-44B8-8B03-2E88E179E3C1}"/>
    <dgm:cxn modelId="{6064DEDF-ABEE-4451-9372-4E40BF5026E9}" type="presOf" srcId="{E66CA2CA-7548-415B-9BA8-F0EB7F5915E1}" destId="{08674125-326B-4824-A177-5F29B51F1096}" srcOrd="0" destOrd="0" presId="urn:microsoft.com/office/officeart/2005/8/layout/hierarchy1"/>
    <dgm:cxn modelId="{58031AFA-3B6E-47BA-BDF6-289CDD780F65}" type="presParOf" srcId="{90B19DC1-7D84-4104-9957-0161670CEC50}" destId="{653D83A6-B543-4129-AEBD-3AA7EBD0ED09}" srcOrd="0" destOrd="0" presId="urn:microsoft.com/office/officeart/2005/8/layout/hierarchy1"/>
    <dgm:cxn modelId="{5F286B87-766B-4811-8006-0E1596175A7C}" type="presParOf" srcId="{653D83A6-B543-4129-AEBD-3AA7EBD0ED09}" destId="{786A67CB-EED9-4D5A-8927-0275B3523531}" srcOrd="0" destOrd="0" presId="urn:microsoft.com/office/officeart/2005/8/layout/hierarchy1"/>
    <dgm:cxn modelId="{9FB9FB21-549C-4C85-8507-0FFEF5720CAE}" type="presParOf" srcId="{786A67CB-EED9-4D5A-8927-0275B3523531}" destId="{D6B11E2E-F53C-440C-B6FA-54957A57752B}" srcOrd="0" destOrd="0" presId="urn:microsoft.com/office/officeart/2005/8/layout/hierarchy1"/>
    <dgm:cxn modelId="{4A225575-979F-4B86-B173-FCD206855E94}" type="presParOf" srcId="{786A67CB-EED9-4D5A-8927-0275B3523531}" destId="{E9923BB7-8E3D-4CD0-8D6C-49E77FD1AFED}" srcOrd="1" destOrd="0" presId="urn:microsoft.com/office/officeart/2005/8/layout/hierarchy1"/>
    <dgm:cxn modelId="{D412CC80-734F-4B25-B587-1111B4B3222E}" type="presParOf" srcId="{653D83A6-B543-4129-AEBD-3AA7EBD0ED09}" destId="{BF6F8EEA-DD0A-47D0-9F06-9857D8F078B8}" srcOrd="1" destOrd="0" presId="urn:microsoft.com/office/officeart/2005/8/layout/hierarchy1"/>
    <dgm:cxn modelId="{150D8B10-1082-419A-8F2E-B76A870E2A35}" type="presParOf" srcId="{90B19DC1-7D84-4104-9957-0161670CEC50}" destId="{50067B4B-543D-493B-A615-8DDF88EB7D70}" srcOrd="1" destOrd="0" presId="urn:microsoft.com/office/officeart/2005/8/layout/hierarchy1"/>
    <dgm:cxn modelId="{15AE73F6-B637-49D4-A988-E1A0EC5E351C}" type="presParOf" srcId="{50067B4B-543D-493B-A615-8DDF88EB7D70}" destId="{1575B4B5-AD91-4B32-B138-77DB69706533}" srcOrd="0" destOrd="0" presId="urn:microsoft.com/office/officeart/2005/8/layout/hierarchy1"/>
    <dgm:cxn modelId="{6FCA8D83-1E44-44F5-8ACE-80E6F8922BD4}" type="presParOf" srcId="{1575B4B5-AD91-4B32-B138-77DB69706533}" destId="{51C747FD-CFFF-47C0-8D87-FF1E177C60CC}" srcOrd="0" destOrd="0" presId="urn:microsoft.com/office/officeart/2005/8/layout/hierarchy1"/>
    <dgm:cxn modelId="{8C250107-6042-4C21-AB05-12F5C0464270}" type="presParOf" srcId="{1575B4B5-AD91-4B32-B138-77DB69706533}" destId="{3076D95C-86B0-4FD0-98EA-85A636E3A4C4}" srcOrd="1" destOrd="0" presId="urn:microsoft.com/office/officeart/2005/8/layout/hierarchy1"/>
    <dgm:cxn modelId="{8B6DACAC-7DD7-4097-8D0E-189A754A5AE8}" type="presParOf" srcId="{50067B4B-543D-493B-A615-8DDF88EB7D70}" destId="{CBF7177C-0B48-4044-9F10-CB8970549E26}" srcOrd="1" destOrd="0" presId="urn:microsoft.com/office/officeart/2005/8/layout/hierarchy1"/>
    <dgm:cxn modelId="{DFC04680-A99E-4F82-A1DB-CEAE59CC83F1}" type="presParOf" srcId="{90B19DC1-7D84-4104-9957-0161670CEC50}" destId="{0EA7FE9C-65E1-47AF-AC5F-EDEBB11EDD35}" srcOrd="2" destOrd="0" presId="urn:microsoft.com/office/officeart/2005/8/layout/hierarchy1"/>
    <dgm:cxn modelId="{78C036F8-3980-452D-897F-576E5C35F2A1}" type="presParOf" srcId="{0EA7FE9C-65E1-47AF-AC5F-EDEBB11EDD35}" destId="{6E580A42-7BE8-400B-AB88-3064A81D83AC}" srcOrd="0" destOrd="0" presId="urn:microsoft.com/office/officeart/2005/8/layout/hierarchy1"/>
    <dgm:cxn modelId="{5CFC6EE9-E3A4-43A0-B39B-DBEECE5AA7EC}" type="presParOf" srcId="{6E580A42-7BE8-400B-AB88-3064A81D83AC}" destId="{3122B4A5-6922-4406-A64F-4F9E914DC038}" srcOrd="0" destOrd="0" presId="urn:microsoft.com/office/officeart/2005/8/layout/hierarchy1"/>
    <dgm:cxn modelId="{3EFAA0D5-989C-47EA-A587-ED0601D06601}" type="presParOf" srcId="{6E580A42-7BE8-400B-AB88-3064A81D83AC}" destId="{08674125-326B-4824-A177-5F29B51F1096}" srcOrd="1" destOrd="0" presId="urn:microsoft.com/office/officeart/2005/8/layout/hierarchy1"/>
    <dgm:cxn modelId="{D19B0924-1B3F-4F7B-984E-9F7418AC9B23}" type="presParOf" srcId="{0EA7FE9C-65E1-47AF-AC5F-EDEBB11EDD35}" destId="{4481C041-93EE-46BC-B8D8-3C66EE8E88CB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240E6496-CB4F-4FEF-B2BE-75BDF7BD63D0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53C9CCAC-B09E-436F-8CE4-B0966CCC7C87}">
      <dgm:prSet/>
      <dgm:spPr/>
      <dgm:t>
        <a:bodyPr/>
        <a:lstStyle/>
        <a:p>
          <a:r>
            <a:rPr lang="da-DK"/>
            <a:t>Akut pankreatit </a:t>
          </a:r>
          <a:endParaRPr lang="en-US"/>
        </a:p>
      </dgm:t>
    </dgm:pt>
    <dgm:pt modelId="{80082C6E-8A07-44E2-AA2F-E5D8A7BAD88E}" cxnId="{3BB34FC6-6F94-458A-9C3D-BF700433968C}" type="parTrans">
      <dgm:prSet/>
      <dgm:spPr/>
      <dgm:t>
        <a:bodyPr/>
        <a:lstStyle/>
        <a:p>
          <a:endParaRPr lang="en-US"/>
        </a:p>
      </dgm:t>
    </dgm:pt>
    <dgm:pt modelId="{FFDAA657-270B-4D62-812A-D2088C2A6928}" cxnId="{3BB34FC6-6F94-458A-9C3D-BF700433968C}" type="sibTrans">
      <dgm:prSet/>
      <dgm:spPr/>
      <dgm:t>
        <a:bodyPr/>
        <a:lstStyle/>
        <a:p>
          <a:endParaRPr lang="en-US"/>
        </a:p>
      </dgm:t>
    </dgm:pt>
    <dgm:pt modelId="{D560BC8D-66C7-4D2B-A63F-7358BA716C85}">
      <dgm:prSet/>
      <dgm:spPr/>
      <dgm:t>
        <a:bodyPr/>
        <a:lstStyle/>
        <a:p>
          <a:r>
            <a:rPr lang="da-DK"/>
            <a:t>Pancreascancer  </a:t>
          </a:r>
          <a:endParaRPr lang="en-US"/>
        </a:p>
      </dgm:t>
    </dgm:pt>
    <dgm:pt modelId="{15249D30-B48F-418C-9ADA-EC927E6DA40F}" cxnId="{CA858E87-7B55-4440-8656-68EC2B49A57C}" type="parTrans">
      <dgm:prSet/>
      <dgm:spPr/>
      <dgm:t>
        <a:bodyPr/>
        <a:lstStyle/>
        <a:p>
          <a:endParaRPr lang="en-US"/>
        </a:p>
      </dgm:t>
    </dgm:pt>
    <dgm:pt modelId="{C62EBFC5-DD79-43FF-8DA3-2C6992FC4EFA}" cxnId="{CA858E87-7B55-4440-8656-68EC2B49A57C}" type="sibTrans">
      <dgm:prSet/>
      <dgm:spPr/>
      <dgm:t>
        <a:bodyPr/>
        <a:lstStyle/>
        <a:p>
          <a:endParaRPr lang="en-US"/>
        </a:p>
      </dgm:t>
    </dgm:pt>
    <dgm:pt modelId="{847AA062-9FAA-4F8E-9BB1-251D2550EBE0}">
      <dgm:prSet/>
      <dgm:spPr/>
      <dgm:t>
        <a:bodyPr/>
        <a:lstStyle/>
        <a:p>
          <a:r>
            <a:rPr lang="da-DK"/>
            <a:t>Cirrose + komplikationer </a:t>
          </a:r>
          <a:endParaRPr lang="en-US"/>
        </a:p>
      </dgm:t>
    </dgm:pt>
    <dgm:pt modelId="{5CC3C2F2-86D3-4FCA-832C-E0D076F57AB3}" cxnId="{ADCF7CCD-C377-465C-9E68-17CED506C581}" type="parTrans">
      <dgm:prSet/>
      <dgm:spPr/>
      <dgm:t>
        <a:bodyPr/>
        <a:lstStyle/>
        <a:p>
          <a:endParaRPr lang="en-US"/>
        </a:p>
      </dgm:t>
    </dgm:pt>
    <dgm:pt modelId="{00E51047-416F-4362-8E6A-3D6B94947678}" cxnId="{ADCF7CCD-C377-465C-9E68-17CED506C581}" type="sibTrans">
      <dgm:prSet/>
      <dgm:spPr/>
      <dgm:t>
        <a:bodyPr/>
        <a:lstStyle/>
        <a:p>
          <a:endParaRPr lang="en-US"/>
        </a:p>
      </dgm:t>
    </dgm:pt>
    <dgm:pt modelId="{5544B486-9D5B-4326-B29A-92E8AA14C5E0}">
      <dgm:prSet/>
      <dgm:spPr/>
      <dgm:t>
        <a:bodyPr/>
        <a:lstStyle/>
        <a:p>
          <a:r>
            <a:rPr lang="da-DK"/>
            <a:t>Galdesten </a:t>
          </a:r>
          <a:endParaRPr lang="en-US"/>
        </a:p>
      </dgm:t>
    </dgm:pt>
    <dgm:pt modelId="{10987831-3B3C-414D-A03C-C818C41CD18E}" cxnId="{C63FAF31-819C-41CB-A492-E8A6201E08DC}" type="parTrans">
      <dgm:prSet/>
      <dgm:spPr/>
      <dgm:t>
        <a:bodyPr/>
        <a:lstStyle/>
        <a:p>
          <a:endParaRPr lang="en-US"/>
        </a:p>
      </dgm:t>
    </dgm:pt>
    <dgm:pt modelId="{5CA93E82-6C28-4C17-A64B-7BE682090119}" cxnId="{C63FAF31-819C-41CB-A492-E8A6201E08DC}" type="sibTrans">
      <dgm:prSet/>
      <dgm:spPr/>
      <dgm:t>
        <a:bodyPr/>
        <a:lstStyle/>
        <a:p>
          <a:endParaRPr lang="en-US"/>
        </a:p>
      </dgm:t>
    </dgm:pt>
    <dgm:pt modelId="{8B3ACCAC-9598-4B5A-AFB7-0AC8C4F3BCFB}" type="pres">
      <dgm:prSet presAssocID="{240E6496-CB4F-4FEF-B2BE-75BDF7BD63D0}" presName="linear" presStyleCnt="0">
        <dgm:presLayoutVars>
          <dgm:dir/>
          <dgm:animLvl val="lvl"/>
          <dgm:resizeHandles val="exact"/>
        </dgm:presLayoutVars>
      </dgm:prSet>
      <dgm:spPr/>
    </dgm:pt>
    <dgm:pt modelId="{70B007FA-9FD3-46CF-8F31-D47306FE3427}" type="pres">
      <dgm:prSet presAssocID="{53C9CCAC-B09E-436F-8CE4-B0966CCC7C87}" presName="parentLin" presStyleCnt="0"/>
      <dgm:spPr/>
    </dgm:pt>
    <dgm:pt modelId="{2E8DFAC2-9ACD-45D1-8C28-EA85963C18C3}" type="pres">
      <dgm:prSet presAssocID="{53C9CCAC-B09E-436F-8CE4-B0966CCC7C87}" presName="parentLeftMargin" presStyleLbl="node1" presStyleIdx="0" presStyleCnt="4"/>
      <dgm:spPr/>
    </dgm:pt>
    <dgm:pt modelId="{C75A47CC-6007-416A-8405-B3C74C33B226}" type="pres">
      <dgm:prSet presAssocID="{53C9CCAC-B09E-436F-8CE4-B0966CCC7C87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8379CEF3-489E-4ABF-AC24-A1129A3B31C1}" type="pres">
      <dgm:prSet presAssocID="{53C9CCAC-B09E-436F-8CE4-B0966CCC7C87}" presName="negativeSpace" presStyleCnt="0"/>
      <dgm:spPr/>
    </dgm:pt>
    <dgm:pt modelId="{3186D0D0-39BB-42F0-B3AF-CD1EF7E9E00E}" type="pres">
      <dgm:prSet presAssocID="{53C9CCAC-B09E-436F-8CE4-B0966CCC7C87}" presName="childText" presStyleLbl="conFgAcc1" presStyleIdx="0" presStyleCnt="4">
        <dgm:presLayoutVars>
          <dgm:bulletEnabled val="1"/>
        </dgm:presLayoutVars>
      </dgm:prSet>
      <dgm:spPr/>
    </dgm:pt>
    <dgm:pt modelId="{65AA06F5-FDEA-4757-A327-5319CBB3BF1D}" type="pres">
      <dgm:prSet presAssocID="{FFDAA657-270B-4D62-812A-D2088C2A6928}" presName="spaceBetweenRectangles" presStyleCnt="0"/>
      <dgm:spPr/>
    </dgm:pt>
    <dgm:pt modelId="{8699904C-D682-4F20-A71F-2BDFDA5E0593}" type="pres">
      <dgm:prSet presAssocID="{D560BC8D-66C7-4D2B-A63F-7358BA716C85}" presName="parentLin" presStyleCnt="0"/>
      <dgm:spPr/>
    </dgm:pt>
    <dgm:pt modelId="{0EDEF017-F786-48BA-975C-43BFAB4029C9}" type="pres">
      <dgm:prSet presAssocID="{D560BC8D-66C7-4D2B-A63F-7358BA716C85}" presName="parentLeftMargin" presStyleLbl="node1" presStyleIdx="0" presStyleCnt="4"/>
      <dgm:spPr/>
    </dgm:pt>
    <dgm:pt modelId="{6CF771DA-46B7-4B5A-8E7F-AE3FE77D0281}" type="pres">
      <dgm:prSet presAssocID="{D560BC8D-66C7-4D2B-A63F-7358BA716C85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4A9B7158-CAFA-4048-89B3-83C33BA54050}" type="pres">
      <dgm:prSet presAssocID="{D560BC8D-66C7-4D2B-A63F-7358BA716C85}" presName="negativeSpace" presStyleCnt="0"/>
      <dgm:spPr/>
    </dgm:pt>
    <dgm:pt modelId="{30EBDC38-7197-4416-B23D-75481EDD5E91}" type="pres">
      <dgm:prSet presAssocID="{D560BC8D-66C7-4D2B-A63F-7358BA716C85}" presName="childText" presStyleLbl="conFgAcc1" presStyleIdx="1" presStyleCnt="4">
        <dgm:presLayoutVars>
          <dgm:bulletEnabled val="1"/>
        </dgm:presLayoutVars>
      </dgm:prSet>
      <dgm:spPr/>
    </dgm:pt>
    <dgm:pt modelId="{AFE772EF-9B01-4E8E-B4B5-10A53F16B9E3}" type="pres">
      <dgm:prSet presAssocID="{C62EBFC5-DD79-43FF-8DA3-2C6992FC4EFA}" presName="spaceBetweenRectangles" presStyleCnt="0"/>
      <dgm:spPr/>
    </dgm:pt>
    <dgm:pt modelId="{644BC031-7C37-4D42-B95A-8D88CA0B0F05}" type="pres">
      <dgm:prSet presAssocID="{847AA062-9FAA-4F8E-9BB1-251D2550EBE0}" presName="parentLin" presStyleCnt="0"/>
      <dgm:spPr/>
    </dgm:pt>
    <dgm:pt modelId="{D671D7DE-726B-4773-8188-E35E0602D7C7}" type="pres">
      <dgm:prSet presAssocID="{847AA062-9FAA-4F8E-9BB1-251D2550EBE0}" presName="parentLeftMargin" presStyleLbl="node1" presStyleIdx="1" presStyleCnt="4"/>
      <dgm:spPr/>
    </dgm:pt>
    <dgm:pt modelId="{E3D8E997-A58D-42CB-B509-4AC2287E8B2E}" type="pres">
      <dgm:prSet presAssocID="{847AA062-9FAA-4F8E-9BB1-251D2550EBE0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0FBD15DA-DF8C-4B45-97C2-A2E04204BAFC}" type="pres">
      <dgm:prSet presAssocID="{847AA062-9FAA-4F8E-9BB1-251D2550EBE0}" presName="negativeSpace" presStyleCnt="0"/>
      <dgm:spPr/>
    </dgm:pt>
    <dgm:pt modelId="{3B8DE98A-2417-4FB3-A84A-1FC4596D0143}" type="pres">
      <dgm:prSet presAssocID="{847AA062-9FAA-4F8E-9BB1-251D2550EBE0}" presName="childText" presStyleLbl="conFgAcc1" presStyleIdx="2" presStyleCnt="4">
        <dgm:presLayoutVars>
          <dgm:bulletEnabled val="1"/>
        </dgm:presLayoutVars>
      </dgm:prSet>
      <dgm:spPr/>
    </dgm:pt>
    <dgm:pt modelId="{B8EEE097-FB27-4305-94C5-B8183AED24EE}" type="pres">
      <dgm:prSet presAssocID="{00E51047-416F-4362-8E6A-3D6B94947678}" presName="spaceBetweenRectangles" presStyleCnt="0"/>
      <dgm:spPr/>
    </dgm:pt>
    <dgm:pt modelId="{E8B7D6B3-72E0-43E4-B5A9-CF9C870EADB7}" type="pres">
      <dgm:prSet presAssocID="{5544B486-9D5B-4326-B29A-92E8AA14C5E0}" presName="parentLin" presStyleCnt="0"/>
      <dgm:spPr/>
    </dgm:pt>
    <dgm:pt modelId="{93A1DE7E-7C63-4336-A2C1-DF12F5DB327E}" type="pres">
      <dgm:prSet presAssocID="{5544B486-9D5B-4326-B29A-92E8AA14C5E0}" presName="parentLeftMargin" presStyleLbl="node1" presStyleIdx="2" presStyleCnt="4"/>
      <dgm:spPr/>
    </dgm:pt>
    <dgm:pt modelId="{1DB29A00-138B-40CA-8514-7792B9BF9A35}" type="pres">
      <dgm:prSet presAssocID="{5544B486-9D5B-4326-B29A-92E8AA14C5E0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D6B8BAF0-0E06-4CB8-AA61-1597EB0AF22B}" type="pres">
      <dgm:prSet presAssocID="{5544B486-9D5B-4326-B29A-92E8AA14C5E0}" presName="negativeSpace" presStyleCnt="0"/>
      <dgm:spPr/>
    </dgm:pt>
    <dgm:pt modelId="{54AADFB2-F66B-414C-8A21-6E361BDF8158}" type="pres">
      <dgm:prSet presAssocID="{5544B486-9D5B-4326-B29A-92E8AA14C5E0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C63FAF31-819C-41CB-A492-E8A6201E08DC}" srcId="{240E6496-CB4F-4FEF-B2BE-75BDF7BD63D0}" destId="{5544B486-9D5B-4326-B29A-92E8AA14C5E0}" srcOrd="3" destOrd="0" parTransId="{10987831-3B3C-414D-A03C-C818C41CD18E}" sibTransId="{5CA93E82-6C28-4C17-A64B-7BE682090119}"/>
    <dgm:cxn modelId="{CEC7B134-95F5-4920-A896-9D9AC20D50C2}" type="presOf" srcId="{5544B486-9D5B-4326-B29A-92E8AA14C5E0}" destId="{93A1DE7E-7C63-4336-A2C1-DF12F5DB327E}" srcOrd="0" destOrd="0" presId="urn:microsoft.com/office/officeart/2005/8/layout/list1"/>
    <dgm:cxn modelId="{561C8836-22AD-43B1-B48F-3F862C7339C1}" type="presOf" srcId="{5544B486-9D5B-4326-B29A-92E8AA14C5E0}" destId="{1DB29A00-138B-40CA-8514-7792B9BF9A35}" srcOrd="1" destOrd="0" presId="urn:microsoft.com/office/officeart/2005/8/layout/list1"/>
    <dgm:cxn modelId="{13CF796D-1605-4DCA-8AD2-72A01165D6EA}" type="presOf" srcId="{240E6496-CB4F-4FEF-B2BE-75BDF7BD63D0}" destId="{8B3ACCAC-9598-4B5A-AFB7-0AC8C4F3BCFB}" srcOrd="0" destOrd="0" presId="urn:microsoft.com/office/officeart/2005/8/layout/list1"/>
    <dgm:cxn modelId="{F89D7F4E-DFAA-4231-923F-D6E71CB9A935}" type="presOf" srcId="{53C9CCAC-B09E-436F-8CE4-B0966CCC7C87}" destId="{C75A47CC-6007-416A-8405-B3C74C33B226}" srcOrd="1" destOrd="0" presId="urn:microsoft.com/office/officeart/2005/8/layout/list1"/>
    <dgm:cxn modelId="{4DD1B676-DEF6-4C12-B38F-EF14AF18FAD7}" type="presOf" srcId="{D560BC8D-66C7-4D2B-A63F-7358BA716C85}" destId="{0EDEF017-F786-48BA-975C-43BFAB4029C9}" srcOrd="0" destOrd="0" presId="urn:microsoft.com/office/officeart/2005/8/layout/list1"/>
    <dgm:cxn modelId="{41337E7D-9B3C-4D1D-9A98-91C13E64C919}" type="presOf" srcId="{53C9CCAC-B09E-436F-8CE4-B0966CCC7C87}" destId="{2E8DFAC2-9ACD-45D1-8C28-EA85963C18C3}" srcOrd="0" destOrd="0" presId="urn:microsoft.com/office/officeart/2005/8/layout/list1"/>
    <dgm:cxn modelId="{CA858E87-7B55-4440-8656-68EC2B49A57C}" srcId="{240E6496-CB4F-4FEF-B2BE-75BDF7BD63D0}" destId="{D560BC8D-66C7-4D2B-A63F-7358BA716C85}" srcOrd="1" destOrd="0" parTransId="{15249D30-B48F-418C-9ADA-EC927E6DA40F}" sibTransId="{C62EBFC5-DD79-43FF-8DA3-2C6992FC4EFA}"/>
    <dgm:cxn modelId="{870BA5BF-96A8-4D90-96E0-63178047C3BB}" type="presOf" srcId="{D560BC8D-66C7-4D2B-A63F-7358BA716C85}" destId="{6CF771DA-46B7-4B5A-8E7F-AE3FE77D0281}" srcOrd="1" destOrd="0" presId="urn:microsoft.com/office/officeart/2005/8/layout/list1"/>
    <dgm:cxn modelId="{3BB34FC6-6F94-458A-9C3D-BF700433968C}" srcId="{240E6496-CB4F-4FEF-B2BE-75BDF7BD63D0}" destId="{53C9CCAC-B09E-436F-8CE4-B0966CCC7C87}" srcOrd="0" destOrd="0" parTransId="{80082C6E-8A07-44E2-AA2F-E5D8A7BAD88E}" sibTransId="{FFDAA657-270B-4D62-812A-D2088C2A6928}"/>
    <dgm:cxn modelId="{ADCF7CCD-C377-465C-9E68-17CED506C581}" srcId="{240E6496-CB4F-4FEF-B2BE-75BDF7BD63D0}" destId="{847AA062-9FAA-4F8E-9BB1-251D2550EBE0}" srcOrd="2" destOrd="0" parTransId="{5CC3C2F2-86D3-4FCA-832C-E0D076F57AB3}" sibTransId="{00E51047-416F-4362-8E6A-3D6B94947678}"/>
    <dgm:cxn modelId="{37EE3EDC-CDD5-4F52-A1F0-1E3D16B526D7}" type="presOf" srcId="{847AA062-9FAA-4F8E-9BB1-251D2550EBE0}" destId="{E3D8E997-A58D-42CB-B509-4AC2287E8B2E}" srcOrd="1" destOrd="0" presId="urn:microsoft.com/office/officeart/2005/8/layout/list1"/>
    <dgm:cxn modelId="{5BDD67EE-1556-4631-8CA9-6A18919FD337}" type="presOf" srcId="{847AA062-9FAA-4F8E-9BB1-251D2550EBE0}" destId="{D671D7DE-726B-4773-8188-E35E0602D7C7}" srcOrd="0" destOrd="0" presId="urn:microsoft.com/office/officeart/2005/8/layout/list1"/>
    <dgm:cxn modelId="{3B694FBB-442C-4D9A-B91C-AC5933A5AD6A}" type="presParOf" srcId="{8B3ACCAC-9598-4B5A-AFB7-0AC8C4F3BCFB}" destId="{70B007FA-9FD3-46CF-8F31-D47306FE3427}" srcOrd="0" destOrd="0" presId="urn:microsoft.com/office/officeart/2005/8/layout/list1"/>
    <dgm:cxn modelId="{5C08B0F0-8D91-478C-AF3F-DD35260FF1EB}" type="presParOf" srcId="{70B007FA-9FD3-46CF-8F31-D47306FE3427}" destId="{2E8DFAC2-9ACD-45D1-8C28-EA85963C18C3}" srcOrd="0" destOrd="0" presId="urn:microsoft.com/office/officeart/2005/8/layout/list1"/>
    <dgm:cxn modelId="{D1BA0529-5866-4022-BD8A-C846EB54175D}" type="presParOf" srcId="{70B007FA-9FD3-46CF-8F31-D47306FE3427}" destId="{C75A47CC-6007-416A-8405-B3C74C33B226}" srcOrd="1" destOrd="0" presId="urn:microsoft.com/office/officeart/2005/8/layout/list1"/>
    <dgm:cxn modelId="{A6947738-4D2E-4B74-849D-75AB101C385D}" type="presParOf" srcId="{8B3ACCAC-9598-4B5A-AFB7-0AC8C4F3BCFB}" destId="{8379CEF3-489E-4ABF-AC24-A1129A3B31C1}" srcOrd="1" destOrd="0" presId="urn:microsoft.com/office/officeart/2005/8/layout/list1"/>
    <dgm:cxn modelId="{9C1A7CD1-C809-4687-8F52-F939D84C337C}" type="presParOf" srcId="{8B3ACCAC-9598-4B5A-AFB7-0AC8C4F3BCFB}" destId="{3186D0D0-39BB-42F0-B3AF-CD1EF7E9E00E}" srcOrd="2" destOrd="0" presId="urn:microsoft.com/office/officeart/2005/8/layout/list1"/>
    <dgm:cxn modelId="{CA333023-6B4E-4E39-8CFD-5D5226710DCC}" type="presParOf" srcId="{8B3ACCAC-9598-4B5A-AFB7-0AC8C4F3BCFB}" destId="{65AA06F5-FDEA-4757-A327-5319CBB3BF1D}" srcOrd="3" destOrd="0" presId="urn:microsoft.com/office/officeart/2005/8/layout/list1"/>
    <dgm:cxn modelId="{B5127B46-EE8F-4BB4-A1C5-A7560F34CC00}" type="presParOf" srcId="{8B3ACCAC-9598-4B5A-AFB7-0AC8C4F3BCFB}" destId="{8699904C-D682-4F20-A71F-2BDFDA5E0593}" srcOrd="4" destOrd="0" presId="urn:microsoft.com/office/officeart/2005/8/layout/list1"/>
    <dgm:cxn modelId="{98787FB2-0CAC-4849-8DD9-99ED56161FD6}" type="presParOf" srcId="{8699904C-D682-4F20-A71F-2BDFDA5E0593}" destId="{0EDEF017-F786-48BA-975C-43BFAB4029C9}" srcOrd="0" destOrd="0" presId="urn:microsoft.com/office/officeart/2005/8/layout/list1"/>
    <dgm:cxn modelId="{A43457CA-8AD7-41CB-B6F6-65087CE44DC8}" type="presParOf" srcId="{8699904C-D682-4F20-A71F-2BDFDA5E0593}" destId="{6CF771DA-46B7-4B5A-8E7F-AE3FE77D0281}" srcOrd="1" destOrd="0" presId="urn:microsoft.com/office/officeart/2005/8/layout/list1"/>
    <dgm:cxn modelId="{D9886E71-4357-4C94-9EA8-DB3AC27FE7BF}" type="presParOf" srcId="{8B3ACCAC-9598-4B5A-AFB7-0AC8C4F3BCFB}" destId="{4A9B7158-CAFA-4048-89B3-83C33BA54050}" srcOrd="5" destOrd="0" presId="urn:microsoft.com/office/officeart/2005/8/layout/list1"/>
    <dgm:cxn modelId="{EB207CF8-9810-4C74-B8DF-C593C46F3088}" type="presParOf" srcId="{8B3ACCAC-9598-4B5A-AFB7-0AC8C4F3BCFB}" destId="{30EBDC38-7197-4416-B23D-75481EDD5E91}" srcOrd="6" destOrd="0" presId="urn:microsoft.com/office/officeart/2005/8/layout/list1"/>
    <dgm:cxn modelId="{B7F6B6B0-0E9C-47EF-938D-D7EF02AD2EE4}" type="presParOf" srcId="{8B3ACCAC-9598-4B5A-AFB7-0AC8C4F3BCFB}" destId="{AFE772EF-9B01-4E8E-B4B5-10A53F16B9E3}" srcOrd="7" destOrd="0" presId="urn:microsoft.com/office/officeart/2005/8/layout/list1"/>
    <dgm:cxn modelId="{EBFFECA8-76FB-4E9E-A9D4-13D6E2BC93C0}" type="presParOf" srcId="{8B3ACCAC-9598-4B5A-AFB7-0AC8C4F3BCFB}" destId="{644BC031-7C37-4D42-B95A-8D88CA0B0F05}" srcOrd="8" destOrd="0" presId="urn:microsoft.com/office/officeart/2005/8/layout/list1"/>
    <dgm:cxn modelId="{0A8C7193-F576-49BA-8D4B-ABBE9A8B9097}" type="presParOf" srcId="{644BC031-7C37-4D42-B95A-8D88CA0B0F05}" destId="{D671D7DE-726B-4773-8188-E35E0602D7C7}" srcOrd="0" destOrd="0" presId="urn:microsoft.com/office/officeart/2005/8/layout/list1"/>
    <dgm:cxn modelId="{281A36D5-79C7-4272-8522-46A2C1328929}" type="presParOf" srcId="{644BC031-7C37-4D42-B95A-8D88CA0B0F05}" destId="{E3D8E997-A58D-42CB-B509-4AC2287E8B2E}" srcOrd="1" destOrd="0" presId="urn:microsoft.com/office/officeart/2005/8/layout/list1"/>
    <dgm:cxn modelId="{466B0474-2F48-4F63-AB4D-D6020AC0E1DD}" type="presParOf" srcId="{8B3ACCAC-9598-4B5A-AFB7-0AC8C4F3BCFB}" destId="{0FBD15DA-DF8C-4B45-97C2-A2E04204BAFC}" srcOrd="9" destOrd="0" presId="urn:microsoft.com/office/officeart/2005/8/layout/list1"/>
    <dgm:cxn modelId="{45B32653-D7BC-449A-BBCF-FC4BD7301365}" type="presParOf" srcId="{8B3ACCAC-9598-4B5A-AFB7-0AC8C4F3BCFB}" destId="{3B8DE98A-2417-4FB3-A84A-1FC4596D0143}" srcOrd="10" destOrd="0" presId="urn:microsoft.com/office/officeart/2005/8/layout/list1"/>
    <dgm:cxn modelId="{EFBE3CB8-D455-45DA-A0B5-1B6E0638DFC0}" type="presParOf" srcId="{8B3ACCAC-9598-4B5A-AFB7-0AC8C4F3BCFB}" destId="{B8EEE097-FB27-4305-94C5-B8183AED24EE}" srcOrd="11" destOrd="0" presId="urn:microsoft.com/office/officeart/2005/8/layout/list1"/>
    <dgm:cxn modelId="{38C149F4-A3C0-4349-A4B8-E6D0ED255E63}" type="presParOf" srcId="{8B3ACCAC-9598-4B5A-AFB7-0AC8C4F3BCFB}" destId="{E8B7D6B3-72E0-43E4-B5A9-CF9C870EADB7}" srcOrd="12" destOrd="0" presId="urn:microsoft.com/office/officeart/2005/8/layout/list1"/>
    <dgm:cxn modelId="{CA9FA550-D478-4A18-8D17-D0BC11C7071C}" type="presParOf" srcId="{E8B7D6B3-72E0-43E4-B5A9-CF9C870EADB7}" destId="{93A1DE7E-7C63-4336-A2C1-DF12F5DB327E}" srcOrd="0" destOrd="0" presId="urn:microsoft.com/office/officeart/2005/8/layout/list1"/>
    <dgm:cxn modelId="{3F1677B9-FF69-4731-A4CF-BACB2C687A67}" type="presParOf" srcId="{E8B7D6B3-72E0-43E4-B5A9-CF9C870EADB7}" destId="{1DB29A00-138B-40CA-8514-7792B9BF9A35}" srcOrd="1" destOrd="0" presId="urn:microsoft.com/office/officeart/2005/8/layout/list1"/>
    <dgm:cxn modelId="{FCB72AB5-4CE5-46D9-A4C8-FE3EC2625E8C}" type="presParOf" srcId="{8B3ACCAC-9598-4B5A-AFB7-0AC8C4F3BCFB}" destId="{D6B8BAF0-0E06-4CB8-AA61-1597EB0AF22B}" srcOrd="13" destOrd="0" presId="urn:microsoft.com/office/officeart/2005/8/layout/list1"/>
    <dgm:cxn modelId="{62596EFB-0347-41C9-8177-E4ECB27E882F}" type="presParOf" srcId="{8B3ACCAC-9598-4B5A-AFB7-0AC8C4F3BCFB}" destId="{54AADFB2-F66B-414C-8A21-6E361BDF8158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02B50386-A78E-401E-93BE-DC421680F697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C0344BE-E842-4FAD-87F9-9275EAC52446}">
      <dgm:prSet/>
      <dgm:spPr/>
      <dgm:t>
        <a:bodyPr/>
        <a:lstStyle/>
        <a:p>
          <a:r>
            <a:rPr lang="da-DK"/>
            <a:t>Diabetes </a:t>
          </a:r>
          <a:endParaRPr lang="en-US"/>
        </a:p>
      </dgm:t>
    </dgm:pt>
    <dgm:pt modelId="{42E17314-4F17-47EF-98B6-555FD1C21161}" cxnId="{7F336651-3783-4DE2-96EB-402ED392ACB5}" type="parTrans">
      <dgm:prSet/>
      <dgm:spPr/>
      <dgm:t>
        <a:bodyPr/>
        <a:lstStyle/>
        <a:p>
          <a:endParaRPr lang="en-US"/>
        </a:p>
      </dgm:t>
    </dgm:pt>
    <dgm:pt modelId="{E433E0FF-EC98-48C2-81A4-EA98A970F763}" cxnId="{7F336651-3783-4DE2-96EB-402ED392ACB5}" type="sibTrans">
      <dgm:prSet/>
      <dgm:spPr/>
      <dgm:t>
        <a:bodyPr/>
        <a:lstStyle/>
        <a:p>
          <a:endParaRPr lang="en-US"/>
        </a:p>
      </dgm:t>
    </dgm:pt>
    <dgm:pt modelId="{AA527866-F4CB-413E-903D-0584B52071EF}">
      <dgm:prSet/>
      <dgm:spPr/>
      <dgm:t>
        <a:bodyPr/>
        <a:lstStyle/>
        <a:p>
          <a:r>
            <a:rPr lang="da-DK"/>
            <a:t>Thyroideasygdomme </a:t>
          </a:r>
          <a:endParaRPr lang="en-US"/>
        </a:p>
      </dgm:t>
    </dgm:pt>
    <dgm:pt modelId="{FB6B60F1-6BAA-451E-9503-1044A41F6498}" cxnId="{669785A0-7676-42B0-A18E-D79A9F24C9E5}" type="parTrans">
      <dgm:prSet/>
      <dgm:spPr/>
      <dgm:t>
        <a:bodyPr/>
        <a:lstStyle/>
        <a:p>
          <a:endParaRPr lang="en-US"/>
        </a:p>
      </dgm:t>
    </dgm:pt>
    <dgm:pt modelId="{41344B7B-15E2-4418-BFED-AD0AD7DCB73A}" cxnId="{669785A0-7676-42B0-A18E-D79A9F24C9E5}" type="sibTrans">
      <dgm:prSet/>
      <dgm:spPr/>
      <dgm:t>
        <a:bodyPr/>
        <a:lstStyle/>
        <a:p>
          <a:endParaRPr lang="en-US"/>
        </a:p>
      </dgm:t>
    </dgm:pt>
    <dgm:pt modelId="{C885E803-5BEF-4805-AB35-5E40FF711B61}">
      <dgm:prSet/>
      <dgm:spPr/>
      <dgm:t>
        <a:bodyPr/>
        <a:lstStyle/>
        <a:p>
          <a:r>
            <a:rPr lang="da-DK"/>
            <a:t>Anæmi </a:t>
          </a:r>
          <a:endParaRPr lang="en-US"/>
        </a:p>
      </dgm:t>
    </dgm:pt>
    <dgm:pt modelId="{B7579005-8DFF-47BA-8E0A-C9A38A6585C7}" cxnId="{947433D5-D245-436C-A53C-F06920644394}" type="parTrans">
      <dgm:prSet/>
      <dgm:spPr/>
      <dgm:t>
        <a:bodyPr/>
        <a:lstStyle/>
        <a:p>
          <a:endParaRPr lang="en-US"/>
        </a:p>
      </dgm:t>
    </dgm:pt>
    <dgm:pt modelId="{A53AE120-4297-4F2D-B5F6-6D808347154B}" cxnId="{947433D5-D245-436C-A53C-F06920644394}" type="sibTrans">
      <dgm:prSet/>
      <dgm:spPr/>
      <dgm:t>
        <a:bodyPr/>
        <a:lstStyle/>
        <a:p>
          <a:endParaRPr lang="en-US"/>
        </a:p>
      </dgm:t>
    </dgm:pt>
    <dgm:pt modelId="{C0CD259E-C265-46BB-8102-46C1FDF4C981}">
      <dgm:prSet/>
      <dgm:spPr/>
      <dgm:t>
        <a:bodyPr/>
        <a:lstStyle/>
        <a:p>
          <a:r>
            <a:rPr lang="da-DK"/>
            <a:t>Malign hæmatologi </a:t>
          </a:r>
          <a:endParaRPr lang="en-US"/>
        </a:p>
      </dgm:t>
    </dgm:pt>
    <dgm:pt modelId="{84731257-329A-4A83-B2A4-9F33CBAF8BCB}" cxnId="{AB71FB35-04C2-4E88-982C-852E2018153E}" type="parTrans">
      <dgm:prSet/>
      <dgm:spPr/>
      <dgm:t>
        <a:bodyPr/>
        <a:lstStyle/>
        <a:p>
          <a:endParaRPr lang="en-US"/>
        </a:p>
      </dgm:t>
    </dgm:pt>
    <dgm:pt modelId="{3E7F004C-BC6F-43FF-AF45-9595560E2DB2}" cxnId="{AB71FB35-04C2-4E88-982C-852E2018153E}" type="sibTrans">
      <dgm:prSet/>
      <dgm:spPr/>
      <dgm:t>
        <a:bodyPr/>
        <a:lstStyle/>
        <a:p>
          <a:endParaRPr lang="en-US"/>
        </a:p>
      </dgm:t>
    </dgm:pt>
    <dgm:pt modelId="{4AAA3C8C-8DD8-49DF-8D54-172C060945FD}" type="pres">
      <dgm:prSet presAssocID="{02B50386-A78E-401E-93BE-DC421680F697}" presName="linear" presStyleCnt="0">
        <dgm:presLayoutVars>
          <dgm:dir/>
          <dgm:animLvl val="lvl"/>
          <dgm:resizeHandles val="exact"/>
        </dgm:presLayoutVars>
      </dgm:prSet>
      <dgm:spPr/>
    </dgm:pt>
    <dgm:pt modelId="{5D3D24B2-56F4-4AD5-8452-203D92E6FA0F}" type="pres">
      <dgm:prSet presAssocID="{1C0344BE-E842-4FAD-87F9-9275EAC52446}" presName="parentLin" presStyleCnt="0"/>
      <dgm:spPr/>
    </dgm:pt>
    <dgm:pt modelId="{7F059B75-AE7E-4F0E-8490-F5C404AE4A10}" type="pres">
      <dgm:prSet presAssocID="{1C0344BE-E842-4FAD-87F9-9275EAC52446}" presName="parentLeftMargin" presStyleLbl="node1" presStyleIdx="0" presStyleCnt="4"/>
      <dgm:spPr/>
    </dgm:pt>
    <dgm:pt modelId="{5EC675EC-C8C0-4975-99FF-9F26DFB07B00}" type="pres">
      <dgm:prSet presAssocID="{1C0344BE-E842-4FAD-87F9-9275EAC52446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1E4C93D1-2548-4485-A7D5-25CF6B7F26C3}" type="pres">
      <dgm:prSet presAssocID="{1C0344BE-E842-4FAD-87F9-9275EAC52446}" presName="negativeSpace" presStyleCnt="0"/>
      <dgm:spPr/>
    </dgm:pt>
    <dgm:pt modelId="{2E58EAE5-8631-4B8C-985B-9556F5B5C0E6}" type="pres">
      <dgm:prSet presAssocID="{1C0344BE-E842-4FAD-87F9-9275EAC52446}" presName="childText" presStyleLbl="conFgAcc1" presStyleIdx="0" presStyleCnt="4">
        <dgm:presLayoutVars>
          <dgm:bulletEnabled val="1"/>
        </dgm:presLayoutVars>
      </dgm:prSet>
      <dgm:spPr/>
    </dgm:pt>
    <dgm:pt modelId="{84149B5C-2F3C-4A53-9758-8FB747A17A70}" type="pres">
      <dgm:prSet presAssocID="{E433E0FF-EC98-48C2-81A4-EA98A970F763}" presName="spaceBetweenRectangles" presStyleCnt="0"/>
      <dgm:spPr/>
    </dgm:pt>
    <dgm:pt modelId="{BF9382D0-36BE-4ED4-B772-66400C4F1731}" type="pres">
      <dgm:prSet presAssocID="{AA527866-F4CB-413E-903D-0584B52071EF}" presName="parentLin" presStyleCnt="0"/>
      <dgm:spPr/>
    </dgm:pt>
    <dgm:pt modelId="{5548674D-778C-455A-B274-EF809AA14D06}" type="pres">
      <dgm:prSet presAssocID="{AA527866-F4CB-413E-903D-0584B52071EF}" presName="parentLeftMargin" presStyleLbl="node1" presStyleIdx="0" presStyleCnt="4"/>
      <dgm:spPr/>
    </dgm:pt>
    <dgm:pt modelId="{76BB2228-18E3-4F3D-957C-C186643B1338}" type="pres">
      <dgm:prSet presAssocID="{AA527866-F4CB-413E-903D-0584B52071EF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02BF7680-A746-465D-97E6-7936D313746B}" type="pres">
      <dgm:prSet presAssocID="{AA527866-F4CB-413E-903D-0584B52071EF}" presName="negativeSpace" presStyleCnt="0"/>
      <dgm:spPr/>
    </dgm:pt>
    <dgm:pt modelId="{3D0F3DCB-1017-4ECA-9266-E80D49C6FFE8}" type="pres">
      <dgm:prSet presAssocID="{AA527866-F4CB-413E-903D-0584B52071EF}" presName="childText" presStyleLbl="conFgAcc1" presStyleIdx="1" presStyleCnt="4">
        <dgm:presLayoutVars>
          <dgm:bulletEnabled val="1"/>
        </dgm:presLayoutVars>
      </dgm:prSet>
      <dgm:spPr/>
    </dgm:pt>
    <dgm:pt modelId="{D4FF2363-8030-495B-A115-214A7AA8F927}" type="pres">
      <dgm:prSet presAssocID="{41344B7B-15E2-4418-BFED-AD0AD7DCB73A}" presName="spaceBetweenRectangles" presStyleCnt="0"/>
      <dgm:spPr/>
    </dgm:pt>
    <dgm:pt modelId="{523E4EE0-28BF-4C33-BB74-79B81ABC1FE3}" type="pres">
      <dgm:prSet presAssocID="{C885E803-5BEF-4805-AB35-5E40FF711B61}" presName="parentLin" presStyleCnt="0"/>
      <dgm:spPr/>
    </dgm:pt>
    <dgm:pt modelId="{A357ABDC-3F53-4059-9B7E-9A58CD8136E3}" type="pres">
      <dgm:prSet presAssocID="{C885E803-5BEF-4805-AB35-5E40FF711B61}" presName="parentLeftMargin" presStyleLbl="node1" presStyleIdx="1" presStyleCnt="4"/>
      <dgm:spPr/>
    </dgm:pt>
    <dgm:pt modelId="{0F3BC642-23AC-4CA4-BB51-B77121EC1FF9}" type="pres">
      <dgm:prSet presAssocID="{C885E803-5BEF-4805-AB35-5E40FF711B61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2040250C-D3FF-4717-904E-115D9EEC6BF2}" type="pres">
      <dgm:prSet presAssocID="{C885E803-5BEF-4805-AB35-5E40FF711B61}" presName="negativeSpace" presStyleCnt="0"/>
      <dgm:spPr/>
    </dgm:pt>
    <dgm:pt modelId="{AFCF3940-2682-415D-863C-7169CF3FB22F}" type="pres">
      <dgm:prSet presAssocID="{C885E803-5BEF-4805-AB35-5E40FF711B61}" presName="childText" presStyleLbl="conFgAcc1" presStyleIdx="2" presStyleCnt="4">
        <dgm:presLayoutVars>
          <dgm:bulletEnabled val="1"/>
        </dgm:presLayoutVars>
      </dgm:prSet>
      <dgm:spPr/>
    </dgm:pt>
    <dgm:pt modelId="{77C694A8-8EC0-47DD-BF82-50C5D352BA99}" type="pres">
      <dgm:prSet presAssocID="{A53AE120-4297-4F2D-B5F6-6D808347154B}" presName="spaceBetweenRectangles" presStyleCnt="0"/>
      <dgm:spPr/>
    </dgm:pt>
    <dgm:pt modelId="{99655F8B-4EC7-4AD8-AF9B-E567FB0296C6}" type="pres">
      <dgm:prSet presAssocID="{C0CD259E-C265-46BB-8102-46C1FDF4C981}" presName="parentLin" presStyleCnt="0"/>
      <dgm:spPr/>
    </dgm:pt>
    <dgm:pt modelId="{03698E44-A8AB-49CC-B6BE-DBE65DB49F98}" type="pres">
      <dgm:prSet presAssocID="{C0CD259E-C265-46BB-8102-46C1FDF4C981}" presName="parentLeftMargin" presStyleLbl="node1" presStyleIdx="2" presStyleCnt="4"/>
      <dgm:spPr/>
    </dgm:pt>
    <dgm:pt modelId="{E1762C34-EAC3-4436-820F-7926B80A2421}" type="pres">
      <dgm:prSet presAssocID="{C0CD259E-C265-46BB-8102-46C1FDF4C981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C5586191-9C3F-4F41-ABBF-A8D2937E15B2}" type="pres">
      <dgm:prSet presAssocID="{C0CD259E-C265-46BB-8102-46C1FDF4C981}" presName="negativeSpace" presStyleCnt="0"/>
      <dgm:spPr/>
    </dgm:pt>
    <dgm:pt modelId="{1FC7D242-062A-4566-A08F-DD21A3D66840}" type="pres">
      <dgm:prSet presAssocID="{C0CD259E-C265-46BB-8102-46C1FDF4C981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F42CF81C-61F6-4588-9E0E-1FD79387442F}" type="presOf" srcId="{C885E803-5BEF-4805-AB35-5E40FF711B61}" destId="{A357ABDC-3F53-4059-9B7E-9A58CD8136E3}" srcOrd="0" destOrd="0" presId="urn:microsoft.com/office/officeart/2005/8/layout/list1"/>
    <dgm:cxn modelId="{7F463D24-9172-4BD6-A0F4-1BE741FE074E}" type="presOf" srcId="{C0CD259E-C265-46BB-8102-46C1FDF4C981}" destId="{E1762C34-EAC3-4436-820F-7926B80A2421}" srcOrd="1" destOrd="0" presId="urn:microsoft.com/office/officeart/2005/8/layout/list1"/>
    <dgm:cxn modelId="{AB71FB35-04C2-4E88-982C-852E2018153E}" srcId="{02B50386-A78E-401E-93BE-DC421680F697}" destId="{C0CD259E-C265-46BB-8102-46C1FDF4C981}" srcOrd="3" destOrd="0" parTransId="{84731257-329A-4A83-B2A4-9F33CBAF8BCB}" sibTransId="{3E7F004C-BC6F-43FF-AF45-9595560E2DB2}"/>
    <dgm:cxn modelId="{0B79894E-DB19-4833-AB9F-D1936E9B652C}" type="presOf" srcId="{1C0344BE-E842-4FAD-87F9-9275EAC52446}" destId="{5EC675EC-C8C0-4975-99FF-9F26DFB07B00}" srcOrd="1" destOrd="0" presId="urn:microsoft.com/office/officeart/2005/8/layout/list1"/>
    <dgm:cxn modelId="{7F336651-3783-4DE2-96EB-402ED392ACB5}" srcId="{02B50386-A78E-401E-93BE-DC421680F697}" destId="{1C0344BE-E842-4FAD-87F9-9275EAC52446}" srcOrd="0" destOrd="0" parTransId="{42E17314-4F17-47EF-98B6-555FD1C21161}" sibTransId="{E433E0FF-EC98-48C2-81A4-EA98A970F763}"/>
    <dgm:cxn modelId="{5BCECF8F-46F5-41D1-814D-1F3D95E8D189}" type="presOf" srcId="{1C0344BE-E842-4FAD-87F9-9275EAC52446}" destId="{7F059B75-AE7E-4F0E-8490-F5C404AE4A10}" srcOrd="0" destOrd="0" presId="urn:microsoft.com/office/officeart/2005/8/layout/list1"/>
    <dgm:cxn modelId="{D5F5609B-83B8-4E2C-88BD-8B4EEB72EF2F}" type="presOf" srcId="{02B50386-A78E-401E-93BE-DC421680F697}" destId="{4AAA3C8C-8DD8-49DF-8D54-172C060945FD}" srcOrd="0" destOrd="0" presId="urn:microsoft.com/office/officeart/2005/8/layout/list1"/>
    <dgm:cxn modelId="{669785A0-7676-42B0-A18E-D79A9F24C9E5}" srcId="{02B50386-A78E-401E-93BE-DC421680F697}" destId="{AA527866-F4CB-413E-903D-0584B52071EF}" srcOrd="1" destOrd="0" parTransId="{FB6B60F1-6BAA-451E-9503-1044A41F6498}" sibTransId="{41344B7B-15E2-4418-BFED-AD0AD7DCB73A}"/>
    <dgm:cxn modelId="{FEB91AAE-4570-4A3B-B17C-9CF579D6F34B}" type="presOf" srcId="{AA527866-F4CB-413E-903D-0584B52071EF}" destId="{5548674D-778C-455A-B274-EF809AA14D06}" srcOrd="0" destOrd="0" presId="urn:microsoft.com/office/officeart/2005/8/layout/list1"/>
    <dgm:cxn modelId="{0F63F7AF-E5CB-4A9D-A363-38C39F759628}" type="presOf" srcId="{C0CD259E-C265-46BB-8102-46C1FDF4C981}" destId="{03698E44-A8AB-49CC-B6BE-DBE65DB49F98}" srcOrd="0" destOrd="0" presId="urn:microsoft.com/office/officeart/2005/8/layout/list1"/>
    <dgm:cxn modelId="{1327F7D2-61D7-4104-A7A2-3198062A7C7B}" type="presOf" srcId="{C885E803-5BEF-4805-AB35-5E40FF711B61}" destId="{0F3BC642-23AC-4CA4-BB51-B77121EC1FF9}" srcOrd="1" destOrd="0" presId="urn:microsoft.com/office/officeart/2005/8/layout/list1"/>
    <dgm:cxn modelId="{947433D5-D245-436C-A53C-F06920644394}" srcId="{02B50386-A78E-401E-93BE-DC421680F697}" destId="{C885E803-5BEF-4805-AB35-5E40FF711B61}" srcOrd="2" destOrd="0" parTransId="{B7579005-8DFF-47BA-8E0A-C9A38A6585C7}" sibTransId="{A53AE120-4297-4F2D-B5F6-6D808347154B}"/>
    <dgm:cxn modelId="{0AE650E4-2227-4B0F-9DDF-7AD8E010BAD9}" type="presOf" srcId="{AA527866-F4CB-413E-903D-0584B52071EF}" destId="{76BB2228-18E3-4F3D-957C-C186643B1338}" srcOrd="1" destOrd="0" presId="urn:microsoft.com/office/officeart/2005/8/layout/list1"/>
    <dgm:cxn modelId="{4322186C-172A-4210-8A01-5EEA98308099}" type="presParOf" srcId="{4AAA3C8C-8DD8-49DF-8D54-172C060945FD}" destId="{5D3D24B2-56F4-4AD5-8452-203D92E6FA0F}" srcOrd="0" destOrd="0" presId="urn:microsoft.com/office/officeart/2005/8/layout/list1"/>
    <dgm:cxn modelId="{8F92FEFA-9DDF-4C09-B9A5-9B44CA34BCC1}" type="presParOf" srcId="{5D3D24B2-56F4-4AD5-8452-203D92E6FA0F}" destId="{7F059B75-AE7E-4F0E-8490-F5C404AE4A10}" srcOrd="0" destOrd="0" presId="urn:microsoft.com/office/officeart/2005/8/layout/list1"/>
    <dgm:cxn modelId="{3A9FA3BE-1AA6-4F47-BBC2-BE337CF3077F}" type="presParOf" srcId="{5D3D24B2-56F4-4AD5-8452-203D92E6FA0F}" destId="{5EC675EC-C8C0-4975-99FF-9F26DFB07B00}" srcOrd="1" destOrd="0" presId="urn:microsoft.com/office/officeart/2005/8/layout/list1"/>
    <dgm:cxn modelId="{712756F0-7D10-4218-952D-BDF78E52C2D4}" type="presParOf" srcId="{4AAA3C8C-8DD8-49DF-8D54-172C060945FD}" destId="{1E4C93D1-2548-4485-A7D5-25CF6B7F26C3}" srcOrd="1" destOrd="0" presId="urn:microsoft.com/office/officeart/2005/8/layout/list1"/>
    <dgm:cxn modelId="{3940A458-AA90-4B2A-9132-5A4C32750727}" type="presParOf" srcId="{4AAA3C8C-8DD8-49DF-8D54-172C060945FD}" destId="{2E58EAE5-8631-4B8C-985B-9556F5B5C0E6}" srcOrd="2" destOrd="0" presId="urn:microsoft.com/office/officeart/2005/8/layout/list1"/>
    <dgm:cxn modelId="{7344C1BC-EF7D-4AE2-9C32-6EE6C5F0EA42}" type="presParOf" srcId="{4AAA3C8C-8DD8-49DF-8D54-172C060945FD}" destId="{84149B5C-2F3C-4A53-9758-8FB747A17A70}" srcOrd="3" destOrd="0" presId="urn:microsoft.com/office/officeart/2005/8/layout/list1"/>
    <dgm:cxn modelId="{A98517C6-82B5-4DE0-8B3B-3A142C625048}" type="presParOf" srcId="{4AAA3C8C-8DD8-49DF-8D54-172C060945FD}" destId="{BF9382D0-36BE-4ED4-B772-66400C4F1731}" srcOrd="4" destOrd="0" presId="urn:microsoft.com/office/officeart/2005/8/layout/list1"/>
    <dgm:cxn modelId="{CCCA2621-76C2-4E5F-8109-4D5C746B7842}" type="presParOf" srcId="{BF9382D0-36BE-4ED4-B772-66400C4F1731}" destId="{5548674D-778C-455A-B274-EF809AA14D06}" srcOrd="0" destOrd="0" presId="urn:microsoft.com/office/officeart/2005/8/layout/list1"/>
    <dgm:cxn modelId="{CC44F14E-3342-4FC2-9698-98BAA577741F}" type="presParOf" srcId="{BF9382D0-36BE-4ED4-B772-66400C4F1731}" destId="{76BB2228-18E3-4F3D-957C-C186643B1338}" srcOrd="1" destOrd="0" presId="urn:microsoft.com/office/officeart/2005/8/layout/list1"/>
    <dgm:cxn modelId="{1A884B99-4386-4A81-BB17-4EFCED1C1DFB}" type="presParOf" srcId="{4AAA3C8C-8DD8-49DF-8D54-172C060945FD}" destId="{02BF7680-A746-465D-97E6-7936D313746B}" srcOrd="5" destOrd="0" presId="urn:microsoft.com/office/officeart/2005/8/layout/list1"/>
    <dgm:cxn modelId="{FE8F19BB-9856-4805-8CB4-D4834A0D8006}" type="presParOf" srcId="{4AAA3C8C-8DD8-49DF-8D54-172C060945FD}" destId="{3D0F3DCB-1017-4ECA-9266-E80D49C6FFE8}" srcOrd="6" destOrd="0" presId="urn:microsoft.com/office/officeart/2005/8/layout/list1"/>
    <dgm:cxn modelId="{36AFD1E2-CA6E-4C61-B166-05FCD35A6502}" type="presParOf" srcId="{4AAA3C8C-8DD8-49DF-8D54-172C060945FD}" destId="{D4FF2363-8030-495B-A115-214A7AA8F927}" srcOrd="7" destOrd="0" presId="urn:microsoft.com/office/officeart/2005/8/layout/list1"/>
    <dgm:cxn modelId="{4D34362B-93FE-4171-AB23-FA85809F9ADF}" type="presParOf" srcId="{4AAA3C8C-8DD8-49DF-8D54-172C060945FD}" destId="{523E4EE0-28BF-4C33-BB74-79B81ABC1FE3}" srcOrd="8" destOrd="0" presId="urn:microsoft.com/office/officeart/2005/8/layout/list1"/>
    <dgm:cxn modelId="{2197C5C5-44DA-4297-B9A2-E39C637DDC02}" type="presParOf" srcId="{523E4EE0-28BF-4C33-BB74-79B81ABC1FE3}" destId="{A357ABDC-3F53-4059-9B7E-9A58CD8136E3}" srcOrd="0" destOrd="0" presId="urn:microsoft.com/office/officeart/2005/8/layout/list1"/>
    <dgm:cxn modelId="{01738DE8-6DEE-4EFD-B61A-1DFA2FEE7E79}" type="presParOf" srcId="{523E4EE0-28BF-4C33-BB74-79B81ABC1FE3}" destId="{0F3BC642-23AC-4CA4-BB51-B77121EC1FF9}" srcOrd="1" destOrd="0" presId="urn:microsoft.com/office/officeart/2005/8/layout/list1"/>
    <dgm:cxn modelId="{3C364CBA-171B-4382-A845-7BC97D05B231}" type="presParOf" srcId="{4AAA3C8C-8DD8-49DF-8D54-172C060945FD}" destId="{2040250C-D3FF-4717-904E-115D9EEC6BF2}" srcOrd="9" destOrd="0" presId="urn:microsoft.com/office/officeart/2005/8/layout/list1"/>
    <dgm:cxn modelId="{6433F947-8778-491F-834E-3CED6A23EF1B}" type="presParOf" srcId="{4AAA3C8C-8DD8-49DF-8D54-172C060945FD}" destId="{AFCF3940-2682-415D-863C-7169CF3FB22F}" srcOrd="10" destOrd="0" presId="urn:microsoft.com/office/officeart/2005/8/layout/list1"/>
    <dgm:cxn modelId="{53D0824F-FF2E-4B12-995A-9FA75FD14486}" type="presParOf" srcId="{4AAA3C8C-8DD8-49DF-8D54-172C060945FD}" destId="{77C694A8-8EC0-47DD-BF82-50C5D352BA99}" srcOrd="11" destOrd="0" presId="urn:microsoft.com/office/officeart/2005/8/layout/list1"/>
    <dgm:cxn modelId="{1348AED5-740F-4E22-BC32-59254D23E149}" type="presParOf" srcId="{4AAA3C8C-8DD8-49DF-8D54-172C060945FD}" destId="{99655F8B-4EC7-4AD8-AF9B-E567FB0296C6}" srcOrd="12" destOrd="0" presId="urn:microsoft.com/office/officeart/2005/8/layout/list1"/>
    <dgm:cxn modelId="{F300A24D-590B-4E8A-9CE1-E86C8B40C452}" type="presParOf" srcId="{99655F8B-4EC7-4AD8-AF9B-E567FB0296C6}" destId="{03698E44-A8AB-49CC-B6BE-DBE65DB49F98}" srcOrd="0" destOrd="0" presId="urn:microsoft.com/office/officeart/2005/8/layout/list1"/>
    <dgm:cxn modelId="{AA2CCAD0-D5B2-4DA9-BB4D-E3A9688C2B73}" type="presParOf" srcId="{99655F8B-4EC7-4AD8-AF9B-E567FB0296C6}" destId="{E1762C34-EAC3-4436-820F-7926B80A2421}" srcOrd="1" destOrd="0" presId="urn:microsoft.com/office/officeart/2005/8/layout/list1"/>
    <dgm:cxn modelId="{AF6A2FAD-3C4E-4C37-AA3D-44E8B10074DA}" type="presParOf" srcId="{4AAA3C8C-8DD8-49DF-8D54-172C060945FD}" destId="{C5586191-9C3F-4F41-ABBF-A8D2937E15B2}" srcOrd="13" destOrd="0" presId="urn:microsoft.com/office/officeart/2005/8/layout/list1"/>
    <dgm:cxn modelId="{0DF9E7D2-7428-4107-8308-7477522A80A4}" type="presParOf" srcId="{4AAA3C8C-8DD8-49DF-8D54-172C060945FD}" destId="{1FC7D242-062A-4566-A08F-DD21A3D66840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807E838F-D371-4CC3-A000-659284E62E9E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B46E6ED8-A0A7-4DF8-8F77-4AB12B588D72}">
      <dgm:prSet/>
      <dgm:spPr/>
      <dgm:t>
        <a:bodyPr/>
        <a:lstStyle/>
        <a:p>
          <a:r>
            <a:rPr lang="da-DK"/>
            <a:t>Nyresvigt</a:t>
          </a:r>
          <a:endParaRPr lang="en-US"/>
        </a:p>
      </dgm:t>
    </dgm:pt>
    <dgm:pt modelId="{6F7AEFD2-8656-4BF6-958B-9694DE25E580}" cxnId="{73D1C498-C7B9-4840-9104-39454FC4A0D4}" type="parTrans">
      <dgm:prSet/>
      <dgm:spPr/>
      <dgm:t>
        <a:bodyPr/>
        <a:lstStyle/>
        <a:p>
          <a:endParaRPr lang="en-US"/>
        </a:p>
      </dgm:t>
    </dgm:pt>
    <dgm:pt modelId="{727901F2-D4EA-4D2D-9FA5-120708ED4452}" cxnId="{73D1C498-C7B9-4840-9104-39454FC4A0D4}" type="sibTrans">
      <dgm:prSet/>
      <dgm:spPr/>
      <dgm:t>
        <a:bodyPr/>
        <a:lstStyle/>
        <a:p>
          <a:endParaRPr lang="en-US"/>
        </a:p>
      </dgm:t>
    </dgm:pt>
    <dgm:pt modelId="{1B6EE278-6728-4F71-9B62-56082AC49D7E}">
      <dgm:prSet/>
      <dgm:spPr/>
      <dgm:t>
        <a:bodyPr/>
        <a:lstStyle/>
        <a:p>
          <a:r>
            <a:rPr lang="da-DK"/>
            <a:t>Cystenyrer</a:t>
          </a:r>
          <a:endParaRPr lang="en-US"/>
        </a:p>
      </dgm:t>
    </dgm:pt>
    <dgm:pt modelId="{85690317-EA54-4263-A79B-8CA8EA064878}" cxnId="{4B378249-AC2F-4A58-AF1A-3171C1DFC44B}" type="parTrans">
      <dgm:prSet/>
      <dgm:spPr/>
      <dgm:t>
        <a:bodyPr/>
        <a:lstStyle/>
        <a:p>
          <a:endParaRPr lang="en-US"/>
        </a:p>
      </dgm:t>
    </dgm:pt>
    <dgm:pt modelId="{61E83B32-BA64-4213-8C10-E1BBD883100B}" cxnId="{4B378249-AC2F-4A58-AF1A-3171C1DFC44B}" type="sibTrans">
      <dgm:prSet/>
      <dgm:spPr/>
      <dgm:t>
        <a:bodyPr/>
        <a:lstStyle/>
        <a:p>
          <a:endParaRPr lang="en-US"/>
        </a:p>
      </dgm:t>
    </dgm:pt>
    <dgm:pt modelId="{6D7C943A-9655-4D6D-96F0-1C71E20A8842}">
      <dgm:prSet/>
      <dgm:spPr/>
      <dgm:t>
        <a:bodyPr/>
        <a:lstStyle/>
        <a:p>
          <a:r>
            <a:rPr lang="da-DK"/>
            <a:t>UVI </a:t>
          </a:r>
          <a:endParaRPr lang="en-US"/>
        </a:p>
      </dgm:t>
    </dgm:pt>
    <dgm:pt modelId="{71D26176-7EFB-4590-A166-6BF13A31F4E3}" cxnId="{1D523C3E-A79D-41A0-8F13-A4090549D0AD}" type="parTrans">
      <dgm:prSet/>
      <dgm:spPr/>
      <dgm:t>
        <a:bodyPr/>
        <a:lstStyle/>
        <a:p>
          <a:endParaRPr lang="en-US"/>
        </a:p>
      </dgm:t>
    </dgm:pt>
    <dgm:pt modelId="{400EDFDC-A147-4C41-B523-3F7A36665194}" cxnId="{1D523C3E-A79D-41A0-8F13-A4090549D0AD}" type="sibTrans">
      <dgm:prSet/>
      <dgm:spPr/>
      <dgm:t>
        <a:bodyPr/>
        <a:lstStyle/>
        <a:p>
          <a:endParaRPr lang="en-US"/>
        </a:p>
      </dgm:t>
    </dgm:pt>
    <dgm:pt modelId="{37EF4B3D-93FE-4779-8DB7-A36DAF3C3759}">
      <dgm:prSet/>
      <dgm:spPr/>
      <dgm:t>
        <a:bodyPr/>
        <a:lstStyle/>
        <a:p>
          <a:r>
            <a:rPr lang="da-DK"/>
            <a:t>Nyresten </a:t>
          </a:r>
          <a:endParaRPr lang="en-US"/>
        </a:p>
      </dgm:t>
    </dgm:pt>
    <dgm:pt modelId="{15912A26-E609-48AD-9B3A-695C9F6EEBAC}" cxnId="{6B16E04D-50F3-4A2F-BA5A-8394A5EF6BDF}" type="parTrans">
      <dgm:prSet/>
      <dgm:spPr/>
      <dgm:t>
        <a:bodyPr/>
        <a:lstStyle/>
        <a:p>
          <a:endParaRPr lang="en-US"/>
        </a:p>
      </dgm:t>
    </dgm:pt>
    <dgm:pt modelId="{84642612-93D4-48A7-B662-9874CA8FE858}" cxnId="{6B16E04D-50F3-4A2F-BA5A-8394A5EF6BDF}" type="sibTrans">
      <dgm:prSet/>
      <dgm:spPr/>
      <dgm:t>
        <a:bodyPr/>
        <a:lstStyle/>
        <a:p>
          <a:endParaRPr lang="en-US"/>
        </a:p>
      </dgm:t>
    </dgm:pt>
    <dgm:pt modelId="{560824B4-083A-4015-8F1D-F1B9FE8ECAD8}">
      <dgm:prSet/>
      <dgm:spPr/>
      <dgm:t>
        <a:bodyPr/>
        <a:lstStyle/>
        <a:p>
          <a:r>
            <a:rPr lang="da-DK"/>
            <a:t>LUTS  </a:t>
          </a:r>
          <a:endParaRPr lang="en-US"/>
        </a:p>
      </dgm:t>
    </dgm:pt>
    <dgm:pt modelId="{F6DC1BB6-2F68-47F7-B336-8CBD1F5DCBF6}" cxnId="{2AFD7A18-8211-4B81-81BF-3246CDF21DDD}" type="parTrans">
      <dgm:prSet/>
      <dgm:spPr/>
      <dgm:t>
        <a:bodyPr/>
        <a:lstStyle/>
        <a:p>
          <a:endParaRPr lang="en-US"/>
        </a:p>
      </dgm:t>
    </dgm:pt>
    <dgm:pt modelId="{8B2E0848-A646-44D4-8BEF-492FFC33AB7E}" cxnId="{2AFD7A18-8211-4B81-81BF-3246CDF21DDD}" type="sibTrans">
      <dgm:prSet/>
      <dgm:spPr/>
      <dgm:t>
        <a:bodyPr/>
        <a:lstStyle/>
        <a:p>
          <a:endParaRPr lang="en-US"/>
        </a:p>
      </dgm:t>
    </dgm:pt>
    <dgm:pt modelId="{F5BA1111-E608-4B2B-A4AB-2072011FDAA4}">
      <dgm:prSet/>
      <dgm:spPr/>
      <dgm:t>
        <a:bodyPr/>
        <a:lstStyle/>
        <a:p>
          <a:r>
            <a:rPr lang="da-DK"/>
            <a:t>Prostatacancer </a:t>
          </a:r>
          <a:endParaRPr lang="en-US"/>
        </a:p>
      </dgm:t>
    </dgm:pt>
    <dgm:pt modelId="{EF174A09-F2B2-43DB-A075-C5CBA43E94A6}" cxnId="{5A0C581E-FF91-4FF4-B913-9F2C255EF08C}" type="parTrans">
      <dgm:prSet/>
      <dgm:spPr/>
      <dgm:t>
        <a:bodyPr/>
        <a:lstStyle/>
        <a:p>
          <a:endParaRPr lang="en-US"/>
        </a:p>
      </dgm:t>
    </dgm:pt>
    <dgm:pt modelId="{4C9E4592-9069-4C42-A7EA-5FC9A8C14082}" cxnId="{5A0C581E-FF91-4FF4-B913-9F2C255EF08C}" type="sibTrans">
      <dgm:prSet/>
      <dgm:spPr/>
      <dgm:t>
        <a:bodyPr/>
        <a:lstStyle/>
        <a:p>
          <a:endParaRPr lang="en-US"/>
        </a:p>
      </dgm:t>
    </dgm:pt>
    <dgm:pt modelId="{945E8D6F-A343-4C60-A3A9-D56312A45AEE}">
      <dgm:prSet/>
      <dgm:spPr/>
      <dgm:t>
        <a:bodyPr/>
        <a:lstStyle/>
        <a:p>
          <a:r>
            <a:rPr lang="da-DK"/>
            <a:t>Urinvejscancer </a:t>
          </a:r>
          <a:endParaRPr lang="en-US"/>
        </a:p>
      </dgm:t>
    </dgm:pt>
    <dgm:pt modelId="{0D56C62F-D8A1-4188-9656-0C957B8602A4}" cxnId="{CE39D8EC-4CD0-4787-AE5C-19F42058CAF0}" type="parTrans">
      <dgm:prSet/>
      <dgm:spPr/>
      <dgm:t>
        <a:bodyPr/>
        <a:lstStyle/>
        <a:p>
          <a:endParaRPr lang="en-US"/>
        </a:p>
      </dgm:t>
    </dgm:pt>
    <dgm:pt modelId="{179014AA-F754-47B1-AB8A-49280D261F07}" cxnId="{CE39D8EC-4CD0-4787-AE5C-19F42058CAF0}" type="sibTrans">
      <dgm:prSet/>
      <dgm:spPr/>
      <dgm:t>
        <a:bodyPr/>
        <a:lstStyle/>
        <a:p>
          <a:endParaRPr lang="en-US"/>
        </a:p>
      </dgm:t>
    </dgm:pt>
    <dgm:pt modelId="{3932A5BC-1191-4834-88A9-DDEF29DF23F6}" type="pres">
      <dgm:prSet presAssocID="{807E838F-D371-4CC3-A000-659284E62E9E}" presName="linear" presStyleCnt="0">
        <dgm:presLayoutVars>
          <dgm:dir/>
          <dgm:animLvl val="lvl"/>
          <dgm:resizeHandles val="exact"/>
        </dgm:presLayoutVars>
      </dgm:prSet>
      <dgm:spPr/>
    </dgm:pt>
    <dgm:pt modelId="{64574CDC-5100-432F-A13C-E77518E5EAC4}" type="pres">
      <dgm:prSet presAssocID="{B46E6ED8-A0A7-4DF8-8F77-4AB12B588D72}" presName="parentLin" presStyleCnt="0"/>
      <dgm:spPr/>
    </dgm:pt>
    <dgm:pt modelId="{45AA5F59-DEA4-4CA3-8FD8-696618A8A3D6}" type="pres">
      <dgm:prSet presAssocID="{B46E6ED8-A0A7-4DF8-8F77-4AB12B588D72}" presName="parentLeftMargin" presStyleLbl="node1" presStyleIdx="0" presStyleCnt="7"/>
      <dgm:spPr/>
    </dgm:pt>
    <dgm:pt modelId="{80688B4E-2061-4561-8B4E-B9CCBF8BCBE0}" type="pres">
      <dgm:prSet presAssocID="{B46E6ED8-A0A7-4DF8-8F77-4AB12B588D72}" presName="parentText" presStyleLbl="node1" presStyleIdx="0" presStyleCnt="7">
        <dgm:presLayoutVars>
          <dgm:chMax val="0"/>
          <dgm:bulletEnabled val="1"/>
        </dgm:presLayoutVars>
      </dgm:prSet>
      <dgm:spPr/>
    </dgm:pt>
    <dgm:pt modelId="{25BC749F-0FE1-47DD-B506-ECB9011F5050}" type="pres">
      <dgm:prSet presAssocID="{B46E6ED8-A0A7-4DF8-8F77-4AB12B588D72}" presName="negativeSpace" presStyleCnt="0"/>
      <dgm:spPr/>
    </dgm:pt>
    <dgm:pt modelId="{1694727C-406F-4379-B742-F946DBF1B156}" type="pres">
      <dgm:prSet presAssocID="{B46E6ED8-A0A7-4DF8-8F77-4AB12B588D72}" presName="childText" presStyleLbl="conFgAcc1" presStyleIdx="0" presStyleCnt="7">
        <dgm:presLayoutVars>
          <dgm:bulletEnabled val="1"/>
        </dgm:presLayoutVars>
      </dgm:prSet>
      <dgm:spPr/>
    </dgm:pt>
    <dgm:pt modelId="{46837AD2-EECE-4EF1-A6FE-A80BCBBD94C4}" type="pres">
      <dgm:prSet presAssocID="{727901F2-D4EA-4D2D-9FA5-120708ED4452}" presName="spaceBetweenRectangles" presStyleCnt="0"/>
      <dgm:spPr/>
    </dgm:pt>
    <dgm:pt modelId="{75B75C81-89A0-4EFC-921C-660E91E4735C}" type="pres">
      <dgm:prSet presAssocID="{1B6EE278-6728-4F71-9B62-56082AC49D7E}" presName="parentLin" presStyleCnt="0"/>
      <dgm:spPr/>
    </dgm:pt>
    <dgm:pt modelId="{97BBDE4F-31E3-45E0-BAED-9131CAF4CFB7}" type="pres">
      <dgm:prSet presAssocID="{1B6EE278-6728-4F71-9B62-56082AC49D7E}" presName="parentLeftMargin" presStyleLbl="node1" presStyleIdx="0" presStyleCnt="7"/>
      <dgm:spPr/>
    </dgm:pt>
    <dgm:pt modelId="{3A12676E-AD2C-4770-BC0F-A3E95513032D}" type="pres">
      <dgm:prSet presAssocID="{1B6EE278-6728-4F71-9B62-56082AC49D7E}" presName="parentText" presStyleLbl="node1" presStyleIdx="1" presStyleCnt="7">
        <dgm:presLayoutVars>
          <dgm:chMax val="0"/>
          <dgm:bulletEnabled val="1"/>
        </dgm:presLayoutVars>
      </dgm:prSet>
      <dgm:spPr/>
    </dgm:pt>
    <dgm:pt modelId="{A323FE27-2C36-43AB-AAC6-7BA44450321F}" type="pres">
      <dgm:prSet presAssocID="{1B6EE278-6728-4F71-9B62-56082AC49D7E}" presName="negativeSpace" presStyleCnt="0"/>
      <dgm:spPr/>
    </dgm:pt>
    <dgm:pt modelId="{CE8FFFBF-B233-4BD7-990B-0950D9FF4BB5}" type="pres">
      <dgm:prSet presAssocID="{1B6EE278-6728-4F71-9B62-56082AC49D7E}" presName="childText" presStyleLbl="conFgAcc1" presStyleIdx="1" presStyleCnt="7">
        <dgm:presLayoutVars>
          <dgm:bulletEnabled val="1"/>
        </dgm:presLayoutVars>
      </dgm:prSet>
      <dgm:spPr/>
    </dgm:pt>
    <dgm:pt modelId="{A3961C24-FC29-46A4-9700-F00BC0F0D3DD}" type="pres">
      <dgm:prSet presAssocID="{61E83B32-BA64-4213-8C10-E1BBD883100B}" presName="spaceBetweenRectangles" presStyleCnt="0"/>
      <dgm:spPr/>
    </dgm:pt>
    <dgm:pt modelId="{9B15A97A-8024-471E-9D75-1161437342A2}" type="pres">
      <dgm:prSet presAssocID="{6D7C943A-9655-4D6D-96F0-1C71E20A8842}" presName="parentLin" presStyleCnt="0"/>
      <dgm:spPr/>
    </dgm:pt>
    <dgm:pt modelId="{1938F24D-D550-46A5-931E-BE0B5322BCCE}" type="pres">
      <dgm:prSet presAssocID="{6D7C943A-9655-4D6D-96F0-1C71E20A8842}" presName="parentLeftMargin" presStyleLbl="node1" presStyleIdx="1" presStyleCnt="7"/>
      <dgm:spPr/>
    </dgm:pt>
    <dgm:pt modelId="{E11CA7E2-FCF3-4924-877F-E37D2FF68ED1}" type="pres">
      <dgm:prSet presAssocID="{6D7C943A-9655-4D6D-96F0-1C71E20A8842}" presName="parentText" presStyleLbl="node1" presStyleIdx="2" presStyleCnt="7">
        <dgm:presLayoutVars>
          <dgm:chMax val="0"/>
          <dgm:bulletEnabled val="1"/>
        </dgm:presLayoutVars>
      </dgm:prSet>
      <dgm:spPr/>
    </dgm:pt>
    <dgm:pt modelId="{22E14E38-3342-4FC4-BE23-B348E4B89C7D}" type="pres">
      <dgm:prSet presAssocID="{6D7C943A-9655-4D6D-96F0-1C71E20A8842}" presName="negativeSpace" presStyleCnt="0"/>
      <dgm:spPr/>
    </dgm:pt>
    <dgm:pt modelId="{F1797A94-2D11-4B4E-9983-78774193BAA6}" type="pres">
      <dgm:prSet presAssocID="{6D7C943A-9655-4D6D-96F0-1C71E20A8842}" presName="childText" presStyleLbl="conFgAcc1" presStyleIdx="2" presStyleCnt="7">
        <dgm:presLayoutVars>
          <dgm:bulletEnabled val="1"/>
        </dgm:presLayoutVars>
      </dgm:prSet>
      <dgm:spPr/>
    </dgm:pt>
    <dgm:pt modelId="{32DC3957-EE9C-40EB-9207-12A3A5EADC42}" type="pres">
      <dgm:prSet presAssocID="{400EDFDC-A147-4C41-B523-3F7A36665194}" presName="spaceBetweenRectangles" presStyleCnt="0"/>
      <dgm:spPr/>
    </dgm:pt>
    <dgm:pt modelId="{B5DEF894-EEE4-4ED8-BC1E-F31A1B07CBB6}" type="pres">
      <dgm:prSet presAssocID="{37EF4B3D-93FE-4779-8DB7-A36DAF3C3759}" presName="parentLin" presStyleCnt="0"/>
      <dgm:spPr/>
    </dgm:pt>
    <dgm:pt modelId="{19B7F3FB-A984-4EB3-9B8E-3244909E913B}" type="pres">
      <dgm:prSet presAssocID="{37EF4B3D-93FE-4779-8DB7-A36DAF3C3759}" presName="parentLeftMargin" presStyleLbl="node1" presStyleIdx="2" presStyleCnt="7"/>
      <dgm:spPr/>
    </dgm:pt>
    <dgm:pt modelId="{D9C58FE5-9ED2-4E47-952F-F3CFAB2CFEAC}" type="pres">
      <dgm:prSet presAssocID="{37EF4B3D-93FE-4779-8DB7-A36DAF3C3759}" presName="parentText" presStyleLbl="node1" presStyleIdx="3" presStyleCnt="7">
        <dgm:presLayoutVars>
          <dgm:chMax val="0"/>
          <dgm:bulletEnabled val="1"/>
        </dgm:presLayoutVars>
      </dgm:prSet>
      <dgm:spPr/>
    </dgm:pt>
    <dgm:pt modelId="{A61CC96C-0283-4727-9E57-68B1B65A724A}" type="pres">
      <dgm:prSet presAssocID="{37EF4B3D-93FE-4779-8DB7-A36DAF3C3759}" presName="negativeSpace" presStyleCnt="0"/>
      <dgm:spPr/>
    </dgm:pt>
    <dgm:pt modelId="{648C76A3-E8C2-410B-85BF-79EDB5702F7C}" type="pres">
      <dgm:prSet presAssocID="{37EF4B3D-93FE-4779-8DB7-A36DAF3C3759}" presName="childText" presStyleLbl="conFgAcc1" presStyleIdx="3" presStyleCnt="7">
        <dgm:presLayoutVars>
          <dgm:bulletEnabled val="1"/>
        </dgm:presLayoutVars>
      </dgm:prSet>
      <dgm:spPr/>
    </dgm:pt>
    <dgm:pt modelId="{E5C0AC9D-486E-44CD-9EC5-BB84870BB020}" type="pres">
      <dgm:prSet presAssocID="{84642612-93D4-48A7-B662-9874CA8FE858}" presName="spaceBetweenRectangles" presStyleCnt="0"/>
      <dgm:spPr/>
    </dgm:pt>
    <dgm:pt modelId="{C07E1D48-6310-46FC-B750-5C3499FB1AB4}" type="pres">
      <dgm:prSet presAssocID="{560824B4-083A-4015-8F1D-F1B9FE8ECAD8}" presName="parentLin" presStyleCnt="0"/>
      <dgm:spPr/>
    </dgm:pt>
    <dgm:pt modelId="{C702E273-CBC0-4A66-89C0-868CBCB90E00}" type="pres">
      <dgm:prSet presAssocID="{560824B4-083A-4015-8F1D-F1B9FE8ECAD8}" presName="parentLeftMargin" presStyleLbl="node1" presStyleIdx="3" presStyleCnt="7"/>
      <dgm:spPr/>
    </dgm:pt>
    <dgm:pt modelId="{7BC4E8DD-93A6-483A-A8F0-AB9925B5574B}" type="pres">
      <dgm:prSet presAssocID="{560824B4-083A-4015-8F1D-F1B9FE8ECAD8}" presName="parentText" presStyleLbl="node1" presStyleIdx="4" presStyleCnt="7">
        <dgm:presLayoutVars>
          <dgm:chMax val="0"/>
          <dgm:bulletEnabled val="1"/>
        </dgm:presLayoutVars>
      </dgm:prSet>
      <dgm:spPr/>
    </dgm:pt>
    <dgm:pt modelId="{7FFA5056-6F6D-4D3F-B1AA-5ADA293D3265}" type="pres">
      <dgm:prSet presAssocID="{560824B4-083A-4015-8F1D-F1B9FE8ECAD8}" presName="negativeSpace" presStyleCnt="0"/>
      <dgm:spPr/>
    </dgm:pt>
    <dgm:pt modelId="{061A74D4-90FD-48FC-8042-89742705E794}" type="pres">
      <dgm:prSet presAssocID="{560824B4-083A-4015-8F1D-F1B9FE8ECAD8}" presName="childText" presStyleLbl="conFgAcc1" presStyleIdx="4" presStyleCnt="7">
        <dgm:presLayoutVars>
          <dgm:bulletEnabled val="1"/>
        </dgm:presLayoutVars>
      </dgm:prSet>
      <dgm:spPr/>
    </dgm:pt>
    <dgm:pt modelId="{2A297B0B-C44B-45E5-A08B-0F79E3DCFB0C}" type="pres">
      <dgm:prSet presAssocID="{8B2E0848-A646-44D4-8BEF-492FFC33AB7E}" presName="spaceBetweenRectangles" presStyleCnt="0"/>
      <dgm:spPr/>
    </dgm:pt>
    <dgm:pt modelId="{B23E1F63-AF7D-429A-AF78-8C967A8ACAFD}" type="pres">
      <dgm:prSet presAssocID="{F5BA1111-E608-4B2B-A4AB-2072011FDAA4}" presName="parentLin" presStyleCnt="0"/>
      <dgm:spPr/>
    </dgm:pt>
    <dgm:pt modelId="{6832F942-C042-4B12-A4A3-A74A960083D2}" type="pres">
      <dgm:prSet presAssocID="{F5BA1111-E608-4B2B-A4AB-2072011FDAA4}" presName="parentLeftMargin" presStyleLbl="node1" presStyleIdx="4" presStyleCnt="7"/>
      <dgm:spPr/>
    </dgm:pt>
    <dgm:pt modelId="{7D4CBCDB-1092-4F50-8841-BEDFAD885470}" type="pres">
      <dgm:prSet presAssocID="{F5BA1111-E608-4B2B-A4AB-2072011FDAA4}" presName="parentText" presStyleLbl="node1" presStyleIdx="5" presStyleCnt="7">
        <dgm:presLayoutVars>
          <dgm:chMax val="0"/>
          <dgm:bulletEnabled val="1"/>
        </dgm:presLayoutVars>
      </dgm:prSet>
      <dgm:spPr/>
    </dgm:pt>
    <dgm:pt modelId="{23AEE118-9C54-46CF-84FA-13EC9DBB4E44}" type="pres">
      <dgm:prSet presAssocID="{F5BA1111-E608-4B2B-A4AB-2072011FDAA4}" presName="negativeSpace" presStyleCnt="0"/>
      <dgm:spPr/>
    </dgm:pt>
    <dgm:pt modelId="{B474098E-7266-43E6-8FB8-5DAC91CFFDA8}" type="pres">
      <dgm:prSet presAssocID="{F5BA1111-E608-4B2B-A4AB-2072011FDAA4}" presName="childText" presStyleLbl="conFgAcc1" presStyleIdx="5" presStyleCnt="7">
        <dgm:presLayoutVars>
          <dgm:bulletEnabled val="1"/>
        </dgm:presLayoutVars>
      </dgm:prSet>
      <dgm:spPr/>
    </dgm:pt>
    <dgm:pt modelId="{69AB9B6D-512D-4436-B4B6-BAE94008BE83}" type="pres">
      <dgm:prSet presAssocID="{4C9E4592-9069-4C42-A7EA-5FC9A8C14082}" presName="spaceBetweenRectangles" presStyleCnt="0"/>
      <dgm:spPr/>
    </dgm:pt>
    <dgm:pt modelId="{D73D4366-4482-49F7-A345-6FCA18978DE4}" type="pres">
      <dgm:prSet presAssocID="{945E8D6F-A343-4C60-A3A9-D56312A45AEE}" presName="parentLin" presStyleCnt="0"/>
      <dgm:spPr/>
    </dgm:pt>
    <dgm:pt modelId="{C1BB8310-B3FC-46B8-BD9C-55D1A2F09168}" type="pres">
      <dgm:prSet presAssocID="{945E8D6F-A343-4C60-A3A9-D56312A45AEE}" presName="parentLeftMargin" presStyleLbl="node1" presStyleIdx="5" presStyleCnt="7"/>
      <dgm:spPr/>
    </dgm:pt>
    <dgm:pt modelId="{C583B852-30C1-4018-A919-4F9D691FA5CC}" type="pres">
      <dgm:prSet presAssocID="{945E8D6F-A343-4C60-A3A9-D56312A45AEE}" presName="parentText" presStyleLbl="node1" presStyleIdx="6" presStyleCnt="7">
        <dgm:presLayoutVars>
          <dgm:chMax val="0"/>
          <dgm:bulletEnabled val="1"/>
        </dgm:presLayoutVars>
      </dgm:prSet>
      <dgm:spPr/>
    </dgm:pt>
    <dgm:pt modelId="{3B594C86-2177-40D3-B047-589E55485BF4}" type="pres">
      <dgm:prSet presAssocID="{945E8D6F-A343-4C60-A3A9-D56312A45AEE}" presName="negativeSpace" presStyleCnt="0"/>
      <dgm:spPr/>
    </dgm:pt>
    <dgm:pt modelId="{0B4A0310-C1F9-4F0A-89FC-29C2F8860B9C}" type="pres">
      <dgm:prSet presAssocID="{945E8D6F-A343-4C60-A3A9-D56312A45AEE}" presName="childText" presStyleLbl="conFgAcc1" presStyleIdx="6" presStyleCnt="7">
        <dgm:presLayoutVars>
          <dgm:bulletEnabled val="1"/>
        </dgm:presLayoutVars>
      </dgm:prSet>
      <dgm:spPr/>
    </dgm:pt>
  </dgm:ptLst>
  <dgm:cxnLst>
    <dgm:cxn modelId="{76ABBE0F-3096-4EFE-91A7-FA7A33134052}" type="presOf" srcId="{F5BA1111-E608-4B2B-A4AB-2072011FDAA4}" destId="{7D4CBCDB-1092-4F50-8841-BEDFAD885470}" srcOrd="1" destOrd="0" presId="urn:microsoft.com/office/officeart/2005/8/layout/list1"/>
    <dgm:cxn modelId="{8F5AED10-D835-4A58-B8A8-D15B32435398}" type="presOf" srcId="{945E8D6F-A343-4C60-A3A9-D56312A45AEE}" destId="{C583B852-30C1-4018-A919-4F9D691FA5CC}" srcOrd="1" destOrd="0" presId="urn:microsoft.com/office/officeart/2005/8/layout/list1"/>
    <dgm:cxn modelId="{2AFD7A18-8211-4B81-81BF-3246CDF21DDD}" srcId="{807E838F-D371-4CC3-A000-659284E62E9E}" destId="{560824B4-083A-4015-8F1D-F1B9FE8ECAD8}" srcOrd="4" destOrd="0" parTransId="{F6DC1BB6-2F68-47F7-B336-8CBD1F5DCBF6}" sibTransId="{8B2E0848-A646-44D4-8BEF-492FFC33AB7E}"/>
    <dgm:cxn modelId="{5A0C581E-FF91-4FF4-B913-9F2C255EF08C}" srcId="{807E838F-D371-4CC3-A000-659284E62E9E}" destId="{F5BA1111-E608-4B2B-A4AB-2072011FDAA4}" srcOrd="5" destOrd="0" parTransId="{EF174A09-F2B2-43DB-A075-C5CBA43E94A6}" sibTransId="{4C9E4592-9069-4C42-A7EA-5FC9A8C14082}"/>
    <dgm:cxn modelId="{9CEA9424-8A52-4551-A4C0-6E728B895A33}" type="presOf" srcId="{1B6EE278-6728-4F71-9B62-56082AC49D7E}" destId="{97BBDE4F-31E3-45E0-BAED-9131CAF4CFB7}" srcOrd="0" destOrd="0" presId="urn:microsoft.com/office/officeart/2005/8/layout/list1"/>
    <dgm:cxn modelId="{1D523C3E-A79D-41A0-8F13-A4090549D0AD}" srcId="{807E838F-D371-4CC3-A000-659284E62E9E}" destId="{6D7C943A-9655-4D6D-96F0-1C71E20A8842}" srcOrd="2" destOrd="0" parTransId="{71D26176-7EFB-4590-A166-6BF13A31F4E3}" sibTransId="{400EDFDC-A147-4C41-B523-3F7A36665194}"/>
    <dgm:cxn modelId="{C65A0769-50F8-4F42-8197-31E1C455AF9F}" type="presOf" srcId="{37EF4B3D-93FE-4779-8DB7-A36DAF3C3759}" destId="{19B7F3FB-A984-4EB3-9B8E-3244909E913B}" srcOrd="0" destOrd="0" presId="urn:microsoft.com/office/officeart/2005/8/layout/list1"/>
    <dgm:cxn modelId="{4B378249-AC2F-4A58-AF1A-3171C1DFC44B}" srcId="{807E838F-D371-4CC3-A000-659284E62E9E}" destId="{1B6EE278-6728-4F71-9B62-56082AC49D7E}" srcOrd="1" destOrd="0" parTransId="{85690317-EA54-4263-A79B-8CA8EA064878}" sibTransId="{61E83B32-BA64-4213-8C10-E1BBD883100B}"/>
    <dgm:cxn modelId="{78C7C34A-0A37-4D26-B680-57656E1ACC57}" type="presOf" srcId="{F5BA1111-E608-4B2B-A4AB-2072011FDAA4}" destId="{6832F942-C042-4B12-A4A3-A74A960083D2}" srcOrd="0" destOrd="0" presId="urn:microsoft.com/office/officeart/2005/8/layout/list1"/>
    <dgm:cxn modelId="{6B16E04D-50F3-4A2F-BA5A-8394A5EF6BDF}" srcId="{807E838F-D371-4CC3-A000-659284E62E9E}" destId="{37EF4B3D-93FE-4779-8DB7-A36DAF3C3759}" srcOrd="3" destOrd="0" parTransId="{15912A26-E609-48AD-9B3A-695C9F6EEBAC}" sibTransId="{84642612-93D4-48A7-B662-9874CA8FE858}"/>
    <dgm:cxn modelId="{048C0354-21F0-4794-8CE4-BC0A0F6D7463}" type="presOf" srcId="{945E8D6F-A343-4C60-A3A9-D56312A45AEE}" destId="{C1BB8310-B3FC-46B8-BD9C-55D1A2F09168}" srcOrd="0" destOrd="0" presId="urn:microsoft.com/office/officeart/2005/8/layout/list1"/>
    <dgm:cxn modelId="{B43A6B75-22AB-4EA1-9208-8F0828F922C9}" type="presOf" srcId="{560824B4-083A-4015-8F1D-F1B9FE8ECAD8}" destId="{7BC4E8DD-93A6-483A-A8F0-AB9925B5574B}" srcOrd="1" destOrd="0" presId="urn:microsoft.com/office/officeart/2005/8/layout/list1"/>
    <dgm:cxn modelId="{9A96CF58-0097-4967-A944-B6C344BB712C}" type="presOf" srcId="{1B6EE278-6728-4F71-9B62-56082AC49D7E}" destId="{3A12676E-AD2C-4770-BC0F-A3E95513032D}" srcOrd="1" destOrd="0" presId="urn:microsoft.com/office/officeart/2005/8/layout/list1"/>
    <dgm:cxn modelId="{6F852E85-82CC-4A7E-B6F3-630D47BA3E52}" type="presOf" srcId="{37EF4B3D-93FE-4779-8DB7-A36DAF3C3759}" destId="{D9C58FE5-9ED2-4E47-952F-F3CFAB2CFEAC}" srcOrd="1" destOrd="0" presId="urn:microsoft.com/office/officeart/2005/8/layout/list1"/>
    <dgm:cxn modelId="{0024E596-B245-4A03-AA61-D8BC1B4EA524}" type="presOf" srcId="{B46E6ED8-A0A7-4DF8-8F77-4AB12B588D72}" destId="{45AA5F59-DEA4-4CA3-8FD8-696618A8A3D6}" srcOrd="0" destOrd="0" presId="urn:microsoft.com/office/officeart/2005/8/layout/list1"/>
    <dgm:cxn modelId="{73D1C498-C7B9-4840-9104-39454FC4A0D4}" srcId="{807E838F-D371-4CC3-A000-659284E62E9E}" destId="{B46E6ED8-A0A7-4DF8-8F77-4AB12B588D72}" srcOrd="0" destOrd="0" parTransId="{6F7AEFD2-8656-4BF6-958B-9694DE25E580}" sibTransId="{727901F2-D4EA-4D2D-9FA5-120708ED4452}"/>
    <dgm:cxn modelId="{0A876AC1-05B6-4458-9E94-EF67066CBDCA}" type="presOf" srcId="{B46E6ED8-A0A7-4DF8-8F77-4AB12B588D72}" destId="{80688B4E-2061-4561-8B4E-B9CCBF8BCBE0}" srcOrd="1" destOrd="0" presId="urn:microsoft.com/office/officeart/2005/8/layout/list1"/>
    <dgm:cxn modelId="{CDD890CB-71CF-43D0-BBA1-2764BDCCFE61}" type="presOf" srcId="{560824B4-083A-4015-8F1D-F1B9FE8ECAD8}" destId="{C702E273-CBC0-4A66-89C0-868CBCB90E00}" srcOrd="0" destOrd="0" presId="urn:microsoft.com/office/officeart/2005/8/layout/list1"/>
    <dgm:cxn modelId="{FAED2BD1-C94A-4BD9-BF7F-C15944E22438}" type="presOf" srcId="{6D7C943A-9655-4D6D-96F0-1C71E20A8842}" destId="{1938F24D-D550-46A5-931E-BE0B5322BCCE}" srcOrd="0" destOrd="0" presId="urn:microsoft.com/office/officeart/2005/8/layout/list1"/>
    <dgm:cxn modelId="{CE39D8EC-4CD0-4787-AE5C-19F42058CAF0}" srcId="{807E838F-D371-4CC3-A000-659284E62E9E}" destId="{945E8D6F-A343-4C60-A3A9-D56312A45AEE}" srcOrd="6" destOrd="0" parTransId="{0D56C62F-D8A1-4188-9656-0C957B8602A4}" sibTransId="{179014AA-F754-47B1-AB8A-49280D261F07}"/>
    <dgm:cxn modelId="{38A636EF-C4F6-411F-9F5A-29AD5D526B3F}" type="presOf" srcId="{6D7C943A-9655-4D6D-96F0-1C71E20A8842}" destId="{E11CA7E2-FCF3-4924-877F-E37D2FF68ED1}" srcOrd="1" destOrd="0" presId="urn:microsoft.com/office/officeart/2005/8/layout/list1"/>
    <dgm:cxn modelId="{DC50C0F9-198A-4886-B2ED-DA555267C243}" type="presOf" srcId="{807E838F-D371-4CC3-A000-659284E62E9E}" destId="{3932A5BC-1191-4834-88A9-DDEF29DF23F6}" srcOrd="0" destOrd="0" presId="urn:microsoft.com/office/officeart/2005/8/layout/list1"/>
    <dgm:cxn modelId="{B75D1168-E99E-49BD-BD0D-09D4DD0D18B3}" type="presParOf" srcId="{3932A5BC-1191-4834-88A9-DDEF29DF23F6}" destId="{64574CDC-5100-432F-A13C-E77518E5EAC4}" srcOrd="0" destOrd="0" presId="urn:microsoft.com/office/officeart/2005/8/layout/list1"/>
    <dgm:cxn modelId="{4B086BA9-ADD1-4DB1-B2B3-E908F8054203}" type="presParOf" srcId="{64574CDC-5100-432F-A13C-E77518E5EAC4}" destId="{45AA5F59-DEA4-4CA3-8FD8-696618A8A3D6}" srcOrd="0" destOrd="0" presId="urn:microsoft.com/office/officeart/2005/8/layout/list1"/>
    <dgm:cxn modelId="{250D9E43-A4BE-4479-9420-97406188F450}" type="presParOf" srcId="{64574CDC-5100-432F-A13C-E77518E5EAC4}" destId="{80688B4E-2061-4561-8B4E-B9CCBF8BCBE0}" srcOrd="1" destOrd="0" presId="urn:microsoft.com/office/officeart/2005/8/layout/list1"/>
    <dgm:cxn modelId="{D0DA137D-0371-447E-A849-972718ADBE46}" type="presParOf" srcId="{3932A5BC-1191-4834-88A9-DDEF29DF23F6}" destId="{25BC749F-0FE1-47DD-B506-ECB9011F5050}" srcOrd="1" destOrd="0" presId="urn:microsoft.com/office/officeart/2005/8/layout/list1"/>
    <dgm:cxn modelId="{476E28DD-160B-4251-98E5-E7B5DA7CACB1}" type="presParOf" srcId="{3932A5BC-1191-4834-88A9-DDEF29DF23F6}" destId="{1694727C-406F-4379-B742-F946DBF1B156}" srcOrd="2" destOrd="0" presId="urn:microsoft.com/office/officeart/2005/8/layout/list1"/>
    <dgm:cxn modelId="{3A1610EA-348B-4F04-8F08-25B1C16D9CA5}" type="presParOf" srcId="{3932A5BC-1191-4834-88A9-DDEF29DF23F6}" destId="{46837AD2-EECE-4EF1-A6FE-A80BCBBD94C4}" srcOrd="3" destOrd="0" presId="urn:microsoft.com/office/officeart/2005/8/layout/list1"/>
    <dgm:cxn modelId="{B17397F1-0C6B-4DCB-84E2-3D1470C48EE4}" type="presParOf" srcId="{3932A5BC-1191-4834-88A9-DDEF29DF23F6}" destId="{75B75C81-89A0-4EFC-921C-660E91E4735C}" srcOrd="4" destOrd="0" presId="urn:microsoft.com/office/officeart/2005/8/layout/list1"/>
    <dgm:cxn modelId="{6C01AACB-546C-45E3-8B9F-C79E55228E44}" type="presParOf" srcId="{75B75C81-89A0-4EFC-921C-660E91E4735C}" destId="{97BBDE4F-31E3-45E0-BAED-9131CAF4CFB7}" srcOrd="0" destOrd="0" presId="urn:microsoft.com/office/officeart/2005/8/layout/list1"/>
    <dgm:cxn modelId="{F97458CA-6EAA-46F9-A6AF-751A9FD1E44C}" type="presParOf" srcId="{75B75C81-89A0-4EFC-921C-660E91E4735C}" destId="{3A12676E-AD2C-4770-BC0F-A3E95513032D}" srcOrd="1" destOrd="0" presId="urn:microsoft.com/office/officeart/2005/8/layout/list1"/>
    <dgm:cxn modelId="{142FF9B9-300D-48F9-9A5C-6354D760664B}" type="presParOf" srcId="{3932A5BC-1191-4834-88A9-DDEF29DF23F6}" destId="{A323FE27-2C36-43AB-AAC6-7BA44450321F}" srcOrd="5" destOrd="0" presId="urn:microsoft.com/office/officeart/2005/8/layout/list1"/>
    <dgm:cxn modelId="{C71E06F7-A891-4839-A812-597B6948C42C}" type="presParOf" srcId="{3932A5BC-1191-4834-88A9-DDEF29DF23F6}" destId="{CE8FFFBF-B233-4BD7-990B-0950D9FF4BB5}" srcOrd="6" destOrd="0" presId="urn:microsoft.com/office/officeart/2005/8/layout/list1"/>
    <dgm:cxn modelId="{73BD985E-8C12-46E2-AFE8-BAE06BCD6006}" type="presParOf" srcId="{3932A5BC-1191-4834-88A9-DDEF29DF23F6}" destId="{A3961C24-FC29-46A4-9700-F00BC0F0D3DD}" srcOrd="7" destOrd="0" presId="urn:microsoft.com/office/officeart/2005/8/layout/list1"/>
    <dgm:cxn modelId="{97428A27-8604-43EC-B316-1204C66167AA}" type="presParOf" srcId="{3932A5BC-1191-4834-88A9-DDEF29DF23F6}" destId="{9B15A97A-8024-471E-9D75-1161437342A2}" srcOrd="8" destOrd="0" presId="urn:microsoft.com/office/officeart/2005/8/layout/list1"/>
    <dgm:cxn modelId="{57AF37D6-78FC-4786-BA2A-7918543B2306}" type="presParOf" srcId="{9B15A97A-8024-471E-9D75-1161437342A2}" destId="{1938F24D-D550-46A5-931E-BE0B5322BCCE}" srcOrd="0" destOrd="0" presId="urn:microsoft.com/office/officeart/2005/8/layout/list1"/>
    <dgm:cxn modelId="{6A6749C3-8C46-4DC4-95E1-A5E2E77F7744}" type="presParOf" srcId="{9B15A97A-8024-471E-9D75-1161437342A2}" destId="{E11CA7E2-FCF3-4924-877F-E37D2FF68ED1}" srcOrd="1" destOrd="0" presId="urn:microsoft.com/office/officeart/2005/8/layout/list1"/>
    <dgm:cxn modelId="{CCEFE31E-9F49-4AA1-889B-1C97AF1CF980}" type="presParOf" srcId="{3932A5BC-1191-4834-88A9-DDEF29DF23F6}" destId="{22E14E38-3342-4FC4-BE23-B348E4B89C7D}" srcOrd="9" destOrd="0" presId="urn:microsoft.com/office/officeart/2005/8/layout/list1"/>
    <dgm:cxn modelId="{D6786C2B-A7DD-492A-98DB-AFF5CDC11D4E}" type="presParOf" srcId="{3932A5BC-1191-4834-88A9-DDEF29DF23F6}" destId="{F1797A94-2D11-4B4E-9983-78774193BAA6}" srcOrd="10" destOrd="0" presId="urn:microsoft.com/office/officeart/2005/8/layout/list1"/>
    <dgm:cxn modelId="{656E6AF8-A3DF-451E-8FCB-CBF3AA06B421}" type="presParOf" srcId="{3932A5BC-1191-4834-88A9-DDEF29DF23F6}" destId="{32DC3957-EE9C-40EB-9207-12A3A5EADC42}" srcOrd="11" destOrd="0" presId="urn:microsoft.com/office/officeart/2005/8/layout/list1"/>
    <dgm:cxn modelId="{F3F66AD6-A875-4778-9288-E21E091944D3}" type="presParOf" srcId="{3932A5BC-1191-4834-88A9-DDEF29DF23F6}" destId="{B5DEF894-EEE4-4ED8-BC1E-F31A1B07CBB6}" srcOrd="12" destOrd="0" presId="urn:microsoft.com/office/officeart/2005/8/layout/list1"/>
    <dgm:cxn modelId="{AA36742A-9A0A-45E9-BE54-3625BCEED1C7}" type="presParOf" srcId="{B5DEF894-EEE4-4ED8-BC1E-F31A1B07CBB6}" destId="{19B7F3FB-A984-4EB3-9B8E-3244909E913B}" srcOrd="0" destOrd="0" presId="urn:microsoft.com/office/officeart/2005/8/layout/list1"/>
    <dgm:cxn modelId="{AF29B13F-1C85-46F4-A5CF-46902D3B6F72}" type="presParOf" srcId="{B5DEF894-EEE4-4ED8-BC1E-F31A1B07CBB6}" destId="{D9C58FE5-9ED2-4E47-952F-F3CFAB2CFEAC}" srcOrd="1" destOrd="0" presId="urn:microsoft.com/office/officeart/2005/8/layout/list1"/>
    <dgm:cxn modelId="{C5112B2F-23D5-4BC0-A0DB-66492A2227AD}" type="presParOf" srcId="{3932A5BC-1191-4834-88A9-DDEF29DF23F6}" destId="{A61CC96C-0283-4727-9E57-68B1B65A724A}" srcOrd="13" destOrd="0" presId="urn:microsoft.com/office/officeart/2005/8/layout/list1"/>
    <dgm:cxn modelId="{8FEADC77-DA3D-4D5D-BE99-FE114D1F2B66}" type="presParOf" srcId="{3932A5BC-1191-4834-88A9-DDEF29DF23F6}" destId="{648C76A3-E8C2-410B-85BF-79EDB5702F7C}" srcOrd="14" destOrd="0" presId="urn:microsoft.com/office/officeart/2005/8/layout/list1"/>
    <dgm:cxn modelId="{DF162019-B94B-4FEB-9A33-6B914AB79831}" type="presParOf" srcId="{3932A5BC-1191-4834-88A9-DDEF29DF23F6}" destId="{E5C0AC9D-486E-44CD-9EC5-BB84870BB020}" srcOrd="15" destOrd="0" presId="urn:microsoft.com/office/officeart/2005/8/layout/list1"/>
    <dgm:cxn modelId="{29772232-8288-4292-B600-724792A4709E}" type="presParOf" srcId="{3932A5BC-1191-4834-88A9-DDEF29DF23F6}" destId="{C07E1D48-6310-46FC-B750-5C3499FB1AB4}" srcOrd="16" destOrd="0" presId="urn:microsoft.com/office/officeart/2005/8/layout/list1"/>
    <dgm:cxn modelId="{EB8343CA-AA81-47A8-B68A-53655497307C}" type="presParOf" srcId="{C07E1D48-6310-46FC-B750-5C3499FB1AB4}" destId="{C702E273-CBC0-4A66-89C0-868CBCB90E00}" srcOrd="0" destOrd="0" presId="urn:microsoft.com/office/officeart/2005/8/layout/list1"/>
    <dgm:cxn modelId="{4F54D111-2526-47A3-89E7-27BAA69BF663}" type="presParOf" srcId="{C07E1D48-6310-46FC-B750-5C3499FB1AB4}" destId="{7BC4E8DD-93A6-483A-A8F0-AB9925B5574B}" srcOrd="1" destOrd="0" presId="urn:microsoft.com/office/officeart/2005/8/layout/list1"/>
    <dgm:cxn modelId="{FE1DC8D8-700E-4536-A352-40ECE5B8282A}" type="presParOf" srcId="{3932A5BC-1191-4834-88A9-DDEF29DF23F6}" destId="{7FFA5056-6F6D-4D3F-B1AA-5ADA293D3265}" srcOrd="17" destOrd="0" presId="urn:microsoft.com/office/officeart/2005/8/layout/list1"/>
    <dgm:cxn modelId="{C18C5E3E-7071-4DEA-BE7C-D5DBA72A9065}" type="presParOf" srcId="{3932A5BC-1191-4834-88A9-DDEF29DF23F6}" destId="{061A74D4-90FD-48FC-8042-89742705E794}" srcOrd="18" destOrd="0" presId="urn:microsoft.com/office/officeart/2005/8/layout/list1"/>
    <dgm:cxn modelId="{5D8B63E6-B73A-41A7-A621-BAF8E40FE7D6}" type="presParOf" srcId="{3932A5BC-1191-4834-88A9-DDEF29DF23F6}" destId="{2A297B0B-C44B-45E5-A08B-0F79E3DCFB0C}" srcOrd="19" destOrd="0" presId="urn:microsoft.com/office/officeart/2005/8/layout/list1"/>
    <dgm:cxn modelId="{0B62AAAE-AC3D-49AA-B2FF-4D27E354666A}" type="presParOf" srcId="{3932A5BC-1191-4834-88A9-DDEF29DF23F6}" destId="{B23E1F63-AF7D-429A-AF78-8C967A8ACAFD}" srcOrd="20" destOrd="0" presId="urn:microsoft.com/office/officeart/2005/8/layout/list1"/>
    <dgm:cxn modelId="{8148B5FC-5CCE-4F64-BAA9-6CF874A6B960}" type="presParOf" srcId="{B23E1F63-AF7D-429A-AF78-8C967A8ACAFD}" destId="{6832F942-C042-4B12-A4A3-A74A960083D2}" srcOrd="0" destOrd="0" presId="urn:microsoft.com/office/officeart/2005/8/layout/list1"/>
    <dgm:cxn modelId="{653755D0-6541-42EC-8799-4F1591609713}" type="presParOf" srcId="{B23E1F63-AF7D-429A-AF78-8C967A8ACAFD}" destId="{7D4CBCDB-1092-4F50-8841-BEDFAD885470}" srcOrd="1" destOrd="0" presId="urn:microsoft.com/office/officeart/2005/8/layout/list1"/>
    <dgm:cxn modelId="{5ADADE92-18EC-4F01-A33F-76C37D6175DC}" type="presParOf" srcId="{3932A5BC-1191-4834-88A9-DDEF29DF23F6}" destId="{23AEE118-9C54-46CF-84FA-13EC9DBB4E44}" srcOrd="21" destOrd="0" presId="urn:microsoft.com/office/officeart/2005/8/layout/list1"/>
    <dgm:cxn modelId="{2B4BE101-3496-4314-8BDA-ACA365E75A98}" type="presParOf" srcId="{3932A5BC-1191-4834-88A9-DDEF29DF23F6}" destId="{B474098E-7266-43E6-8FB8-5DAC91CFFDA8}" srcOrd="22" destOrd="0" presId="urn:microsoft.com/office/officeart/2005/8/layout/list1"/>
    <dgm:cxn modelId="{6E428ED2-9AEA-4A22-AA36-B50FC09862F7}" type="presParOf" srcId="{3932A5BC-1191-4834-88A9-DDEF29DF23F6}" destId="{69AB9B6D-512D-4436-B4B6-BAE94008BE83}" srcOrd="23" destOrd="0" presId="urn:microsoft.com/office/officeart/2005/8/layout/list1"/>
    <dgm:cxn modelId="{09BD928B-0884-40D1-8E5F-FAC967E8B661}" type="presParOf" srcId="{3932A5BC-1191-4834-88A9-DDEF29DF23F6}" destId="{D73D4366-4482-49F7-A345-6FCA18978DE4}" srcOrd="24" destOrd="0" presId="urn:microsoft.com/office/officeart/2005/8/layout/list1"/>
    <dgm:cxn modelId="{37418F1F-D04B-4699-AF0D-A8056E778346}" type="presParOf" srcId="{D73D4366-4482-49F7-A345-6FCA18978DE4}" destId="{C1BB8310-B3FC-46B8-BD9C-55D1A2F09168}" srcOrd="0" destOrd="0" presId="urn:microsoft.com/office/officeart/2005/8/layout/list1"/>
    <dgm:cxn modelId="{00D6AA18-F0C1-4875-8C4A-7646A64ABE9A}" type="presParOf" srcId="{D73D4366-4482-49F7-A345-6FCA18978DE4}" destId="{C583B852-30C1-4018-A919-4F9D691FA5CC}" srcOrd="1" destOrd="0" presId="urn:microsoft.com/office/officeart/2005/8/layout/list1"/>
    <dgm:cxn modelId="{D5F7590C-F04B-43BE-AB1B-3A3B16200706}" type="presParOf" srcId="{3932A5BC-1191-4834-88A9-DDEF29DF23F6}" destId="{3B594C86-2177-40D3-B047-589E55485BF4}" srcOrd="25" destOrd="0" presId="urn:microsoft.com/office/officeart/2005/8/layout/list1"/>
    <dgm:cxn modelId="{FA6D8058-53EC-4A48-B9A2-6F7DBBFCD1DC}" type="presParOf" srcId="{3932A5BC-1191-4834-88A9-DDEF29DF23F6}" destId="{0B4A0310-C1F9-4F0A-89FC-29C2F8860B9C}" srcOrd="2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007C4E-2477-40AF-8DE3-1EEAAE910CD8}">
      <dsp:nvSpPr>
        <dsp:cNvPr id="0" name=""/>
        <dsp:cNvSpPr/>
      </dsp:nvSpPr>
      <dsp:spPr>
        <a:xfrm>
          <a:off x="0" y="392881"/>
          <a:ext cx="10515600" cy="13403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6127" tIns="479044" rIns="816127" bIns="163576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a-DK" sz="2300" kern="1200" dirty="0"/>
            <a:t>Vitalparametre – hjælper jer også IRL</a:t>
          </a:r>
          <a:endParaRPr lang="en-US" sz="2300" kern="120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a-DK" sz="2300" kern="1200" dirty="0"/>
            <a:t>HLR </a:t>
          </a:r>
          <a:endParaRPr lang="en-US" sz="2300" kern="1200" dirty="0"/>
        </a:p>
      </dsp:txBody>
      <dsp:txXfrm>
        <a:off x="0" y="392881"/>
        <a:ext cx="10515600" cy="1340325"/>
      </dsp:txXfrm>
    </dsp:sp>
    <dsp:sp modelId="{753162EE-E328-4D09-815B-918603398D77}">
      <dsp:nvSpPr>
        <dsp:cNvPr id="0" name=""/>
        <dsp:cNvSpPr/>
      </dsp:nvSpPr>
      <dsp:spPr>
        <a:xfrm>
          <a:off x="525780" y="53401"/>
          <a:ext cx="7360920" cy="6789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2300" kern="1200"/>
            <a:t>Nice to know</a:t>
          </a:r>
          <a:endParaRPr lang="en-US" sz="2300" kern="1200"/>
        </a:p>
      </dsp:txBody>
      <dsp:txXfrm>
        <a:off x="558924" y="86545"/>
        <a:ext cx="7294632" cy="612672"/>
      </dsp:txXfrm>
    </dsp:sp>
    <dsp:sp modelId="{07F54FC8-72A1-48C4-9BEF-6909C23389CC}">
      <dsp:nvSpPr>
        <dsp:cNvPr id="0" name=""/>
        <dsp:cNvSpPr/>
      </dsp:nvSpPr>
      <dsp:spPr>
        <a:xfrm>
          <a:off x="0" y="2196886"/>
          <a:ext cx="10515600" cy="21010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6127" tIns="479044" rIns="816127" bIns="163576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a-DK" sz="2300" kern="1200" dirty="0" err="1"/>
            <a:t>Operationskompliationer</a:t>
          </a:r>
          <a:endParaRPr lang="en-US" sz="2300" kern="120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a-DK" sz="2300" kern="1200" dirty="0"/>
            <a:t>ABCDE </a:t>
          </a:r>
          <a:endParaRPr lang="en-US" sz="2300" kern="120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a-DK" sz="2300" kern="1200" dirty="0"/>
            <a:t>Symptomer på akutte tilstande </a:t>
          </a:r>
          <a:endParaRPr lang="en-US" sz="2300" kern="1200" dirty="0"/>
        </a:p>
        <a:p>
          <a:pPr marL="457200" lvl="2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a-DK" sz="2300" kern="1200"/>
            <a:t>Sepsis</a:t>
          </a:r>
          <a:endParaRPr lang="en-US" sz="2300" kern="1200"/>
        </a:p>
      </dsp:txBody>
      <dsp:txXfrm>
        <a:off x="0" y="2196886"/>
        <a:ext cx="10515600" cy="2101050"/>
      </dsp:txXfrm>
    </dsp:sp>
    <dsp:sp modelId="{387FCDEF-40BA-4F2E-A0B3-6C658A202055}">
      <dsp:nvSpPr>
        <dsp:cNvPr id="0" name=""/>
        <dsp:cNvSpPr/>
      </dsp:nvSpPr>
      <dsp:spPr>
        <a:xfrm>
          <a:off x="525780" y="1857406"/>
          <a:ext cx="7360920" cy="6789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2300" kern="1200"/>
            <a:t>NEED to know </a:t>
          </a:r>
          <a:endParaRPr lang="en-US" sz="2300" kern="1200"/>
        </a:p>
      </dsp:txBody>
      <dsp:txXfrm>
        <a:off x="558924" y="1890550"/>
        <a:ext cx="7294632" cy="61267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1F724AF-2A8C-406E-9C8B-9D344A1BBBC3}">
      <dsp:nvSpPr>
        <dsp:cNvPr id="0" name=""/>
        <dsp:cNvSpPr/>
      </dsp:nvSpPr>
      <dsp:spPr>
        <a:xfrm>
          <a:off x="0" y="382087"/>
          <a:ext cx="10515600" cy="8079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6127" tIns="395732" rIns="816127" bIns="135128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a-DK" sz="1900" kern="1200"/>
            <a:t>Dyslipidæmi og åreforkalkning – forståelse for dette </a:t>
          </a:r>
          <a:endParaRPr lang="en-US" sz="1900" kern="1200"/>
        </a:p>
      </dsp:txBody>
      <dsp:txXfrm>
        <a:off x="0" y="382087"/>
        <a:ext cx="10515600" cy="807975"/>
      </dsp:txXfrm>
    </dsp:sp>
    <dsp:sp modelId="{C786DC44-C437-4424-9E80-09BB6B6BDE6C}">
      <dsp:nvSpPr>
        <dsp:cNvPr id="0" name=""/>
        <dsp:cNvSpPr/>
      </dsp:nvSpPr>
      <dsp:spPr>
        <a:xfrm>
          <a:off x="525780" y="101647"/>
          <a:ext cx="7360920" cy="5608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1900" kern="1200"/>
            <a:t>Nice to know</a:t>
          </a:r>
          <a:endParaRPr lang="en-US" sz="1900" kern="1200"/>
        </a:p>
      </dsp:txBody>
      <dsp:txXfrm>
        <a:off x="553160" y="129027"/>
        <a:ext cx="7306160" cy="506120"/>
      </dsp:txXfrm>
    </dsp:sp>
    <dsp:sp modelId="{713E9919-219E-40F1-BB32-6E6DFE7ACFA4}">
      <dsp:nvSpPr>
        <dsp:cNvPr id="0" name=""/>
        <dsp:cNvSpPr/>
      </dsp:nvSpPr>
      <dsp:spPr>
        <a:xfrm>
          <a:off x="0" y="1573102"/>
          <a:ext cx="10515600" cy="29925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6127" tIns="395732" rIns="816127" bIns="135128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a-DK" sz="1900" kern="1200"/>
            <a:t>Iskæmi i UE</a:t>
          </a:r>
          <a:endParaRPr lang="en-US" sz="1900" kern="120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a-DK" sz="1900" kern="1200"/>
            <a:t>Trombose vs. emboli </a:t>
          </a:r>
          <a:endParaRPr lang="en-US" sz="1900" kern="120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a-DK" sz="1900" kern="1200"/>
            <a:t>Aortaaneurisme vs. aortadissektion </a:t>
          </a:r>
          <a:endParaRPr lang="en-US" sz="1900" kern="120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a-DK" sz="1900" kern="1200"/>
            <a:t>Carotisstenose </a:t>
          </a:r>
          <a:endParaRPr lang="en-US" sz="1900" kern="120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a-DK" sz="1900" kern="1200"/>
            <a:t>Hypertension, AFLI og hjertesvigt </a:t>
          </a:r>
          <a:endParaRPr lang="en-US" sz="1900" kern="120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a-DK" sz="1900" kern="1200"/>
            <a:t>Iskæmisk hjertesygdom</a:t>
          </a:r>
          <a:endParaRPr lang="en-US" sz="1900" kern="1200"/>
        </a:p>
        <a:p>
          <a:pPr marL="342900" lvl="2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a-DK" sz="1900" kern="1200"/>
            <a:t>Stabil angina pectoris vs. AKS </a:t>
          </a:r>
          <a:endParaRPr lang="en-US" sz="1900" kern="1200"/>
        </a:p>
        <a:p>
          <a:pPr marL="342900" lvl="2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a-DK" sz="1900" kern="1200"/>
            <a:t>CABG vs. PCI </a:t>
          </a:r>
          <a:endParaRPr lang="en-US" sz="1900" kern="1200"/>
        </a:p>
      </dsp:txBody>
      <dsp:txXfrm>
        <a:off x="0" y="1573102"/>
        <a:ext cx="10515600" cy="2992500"/>
      </dsp:txXfrm>
    </dsp:sp>
    <dsp:sp modelId="{C54778D6-BE82-4C67-81E2-A83F443D33D8}">
      <dsp:nvSpPr>
        <dsp:cNvPr id="0" name=""/>
        <dsp:cNvSpPr/>
      </dsp:nvSpPr>
      <dsp:spPr>
        <a:xfrm>
          <a:off x="525780" y="1292662"/>
          <a:ext cx="7360920" cy="5608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1900" kern="1200"/>
            <a:t>NEED to know</a:t>
          </a:r>
          <a:endParaRPr lang="en-US" sz="1900" kern="1200"/>
        </a:p>
      </dsp:txBody>
      <dsp:txXfrm>
        <a:off x="553160" y="1320042"/>
        <a:ext cx="7306160" cy="50612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01C6A4D-DDB5-422A-8353-1D82F6AF8A7A}">
      <dsp:nvSpPr>
        <dsp:cNvPr id="0" name=""/>
        <dsp:cNvSpPr/>
      </dsp:nvSpPr>
      <dsp:spPr>
        <a:xfrm>
          <a:off x="0" y="277748"/>
          <a:ext cx="10515600" cy="403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E670192-0432-42E1-BC46-03FFE1ED63E1}">
      <dsp:nvSpPr>
        <dsp:cNvPr id="0" name=""/>
        <dsp:cNvSpPr/>
      </dsp:nvSpPr>
      <dsp:spPr>
        <a:xfrm>
          <a:off x="525780" y="41588"/>
          <a:ext cx="7360920" cy="4723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1600" kern="1200" dirty="0"/>
            <a:t>KOL  </a:t>
          </a:r>
          <a:endParaRPr lang="en-US" sz="1600" kern="1200" dirty="0"/>
        </a:p>
      </dsp:txBody>
      <dsp:txXfrm>
        <a:off x="548837" y="64645"/>
        <a:ext cx="7314806" cy="426206"/>
      </dsp:txXfrm>
    </dsp:sp>
    <dsp:sp modelId="{8AF90AED-92A1-48B2-8D4D-8C1F68AEE6A0}">
      <dsp:nvSpPr>
        <dsp:cNvPr id="0" name=""/>
        <dsp:cNvSpPr/>
      </dsp:nvSpPr>
      <dsp:spPr>
        <a:xfrm>
          <a:off x="0" y="1003508"/>
          <a:ext cx="10515600" cy="403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B90D838-BA9C-4A2F-867A-051FA624927E}">
      <dsp:nvSpPr>
        <dsp:cNvPr id="0" name=""/>
        <dsp:cNvSpPr/>
      </dsp:nvSpPr>
      <dsp:spPr>
        <a:xfrm>
          <a:off x="525780" y="767349"/>
          <a:ext cx="7360920" cy="4723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1600" kern="1200"/>
            <a:t>Astma </a:t>
          </a:r>
          <a:endParaRPr lang="en-US" sz="1600" kern="1200"/>
        </a:p>
      </dsp:txBody>
      <dsp:txXfrm>
        <a:off x="548837" y="790406"/>
        <a:ext cx="7314806" cy="426206"/>
      </dsp:txXfrm>
    </dsp:sp>
    <dsp:sp modelId="{F9F24614-74B6-4746-9620-710886655860}">
      <dsp:nvSpPr>
        <dsp:cNvPr id="0" name=""/>
        <dsp:cNvSpPr/>
      </dsp:nvSpPr>
      <dsp:spPr>
        <a:xfrm>
          <a:off x="0" y="1729268"/>
          <a:ext cx="10515600" cy="403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0684832-7D4E-4800-A02A-F4D09DA0AB1D}">
      <dsp:nvSpPr>
        <dsp:cNvPr id="0" name=""/>
        <dsp:cNvSpPr/>
      </dsp:nvSpPr>
      <dsp:spPr>
        <a:xfrm>
          <a:off x="525780" y="1493108"/>
          <a:ext cx="7360920" cy="4723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1600" kern="1200"/>
            <a:t>Lungecancer </a:t>
          </a:r>
          <a:endParaRPr lang="en-US" sz="1600" kern="1200"/>
        </a:p>
      </dsp:txBody>
      <dsp:txXfrm>
        <a:off x="548837" y="1516165"/>
        <a:ext cx="7314806" cy="426206"/>
      </dsp:txXfrm>
    </dsp:sp>
    <dsp:sp modelId="{B758C02B-219C-4DB1-AB24-BA7A1BE7C7BF}">
      <dsp:nvSpPr>
        <dsp:cNvPr id="0" name=""/>
        <dsp:cNvSpPr/>
      </dsp:nvSpPr>
      <dsp:spPr>
        <a:xfrm>
          <a:off x="0" y="2455028"/>
          <a:ext cx="10515600" cy="403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E0D2946-32D1-4CE0-AA84-1A52881F07C3}">
      <dsp:nvSpPr>
        <dsp:cNvPr id="0" name=""/>
        <dsp:cNvSpPr/>
      </dsp:nvSpPr>
      <dsp:spPr>
        <a:xfrm>
          <a:off x="525780" y="2218868"/>
          <a:ext cx="7360920" cy="4723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1600" kern="1200"/>
            <a:t>Lungeemboli </a:t>
          </a:r>
          <a:endParaRPr lang="en-US" sz="1600" kern="1200"/>
        </a:p>
      </dsp:txBody>
      <dsp:txXfrm>
        <a:off x="548837" y="2241925"/>
        <a:ext cx="7314806" cy="426206"/>
      </dsp:txXfrm>
    </dsp:sp>
    <dsp:sp modelId="{2C9D4178-321B-4C0D-9D1E-0D991224A13C}">
      <dsp:nvSpPr>
        <dsp:cNvPr id="0" name=""/>
        <dsp:cNvSpPr/>
      </dsp:nvSpPr>
      <dsp:spPr>
        <a:xfrm>
          <a:off x="0" y="3180789"/>
          <a:ext cx="10515600" cy="403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154A111-0F1F-40A7-A0D3-A192D857B545}">
      <dsp:nvSpPr>
        <dsp:cNvPr id="0" name=""/>
        <dsp:cNvSpPr/>
      </dsp:nvSpPr>
      <dsp:spPr>
        <a:xfrm>
          <a:off x="525780" y="2944629"/>
          <a:ext cx="7360920" cy="4723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1600" kern="1200"/>
            <a:t>Pneumothorax </a:t>
          </a:r>
          <a:endParaRPr lang="en-US" sz="1600" kern="1200"/>
        </a:p>
      </dsp:txBody>
      <dsp:txXfrm>
        <a:off x="548837" y="2967686"/>
        <a:ext cx="7314806" cy="426206"/>
      </dsp:txXfrm>
    </dsp:sp>
    <dsp:sp modelId="{C117483C-D02E-4CCB-A0AD-130AA6485BD3}">
      <dsp:nvSpPr>
        <dsp:cNvPr id="0" name=""/>
        <dsp:cNvSpPr/>
      </dsp:nvSpPr>
      <dsp:spPr>
        <a:xfrm>
          <a:off x="0" y="3906549"/>
          <a:ext cx="10515600" cy="403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80BD5B6-66DC-45BA-B2A3-A35632AD5659}">
      <dsp:nvSpPr>
        <dsp:cNvPr id="0" name=""/>
        <dsp:cNvSpPr/>
      </dsp:nvSpPr>
      <dsp:spPr>
        <a:xfrm>
          <a:off x="525780" y="3670389"/>
          <a:ext cx="7360920" cy="4723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1600" kern="1200"/>
            <a:t>Mammacancer </a:t>
          </a:r>
          <a:endParaRPr lang="en-US" sz="1600" kern="1200"/>
        </a:p>
      </dsp:txBody>
      <dsp:txXfrm>
        <a:off x="548837" y="3693446"/>
        <a:ext cx="7314806" cy="42620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DE3500-C58B-42BE-854D-0ECBC61AE400}">
      <dsp:nvSpPr>
        <dsp:cNvPr id="0" name=""/>
        <dsp:cNvSpPr/>
      </dsp:nvSpPr>
      <dsp:spPr>
        <a:xfrm>
          <a:off x="0" y="237429"/>
          <a:ext cx="10515600" cy="403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B4229F0-565E-412E-9672-9CB0597B8BF8}">
      <dsp:nvSpPr>
        <dsp:cNvPr id="0" name=""/>
        <dsp:cNvSpPr/>
      </dsp:nvSpPr>
      <dsp:spPr>
        <a:xfrm>
          <a:off x="525780" y="1269"/>
          <a:ext cx="7360920" cy="4723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1600" kern="1200"/>
            <a:t>Ulcus </a:t>
          </a:r>
          <a:endParaRPr lang="en-US" sz="1600" kern="1200"/>
        </a:p>
      </dsp:txBody>
      <dsp:txXfrm>
        <a:off x="548837" y="24326"/>
        <a:ext cx="7314806" cy="426206"/>
      </dsp:txXfrm>
    </dsp:sp>
    <dsp:sp modelId="{BBC625D1-041F-4E1C-8387-9060C1064E09}">
      <dsp:nvSpPr>
        <dsp:cNvPr id="0" name=""/>
        <dsp:cNvSpPr/>
      </dsp:nvSpPr>
      <dsp:spPr>
        <a:xfrm>
          <a:off x="0" y="963189"/>
          <a:ext cx="10515600" cy="403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0B50F14-112F-41E1-88D4-A229EA93B0C3}">
      <dsp:nvSpPr>
        <dsp:cNvPr id="0" name=""/>
        <dsp:cNvSpPr/>
      </dsp:nvSpPr>
      <dsp:spPr>
        <a:xfrm>
          <a:off x="525780" y="727029"/>
          <a:ext cx="7360920" cy="4723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1600" kern="1200"/>
            <a:t>Laktoseintolerans vs. cøliaki </a:t>
          </a:r>
          <a:endParaRPr lang="en-US" sz="1600" kern="1200"/>
        </a:p>
      </dsp:txBody>
      <dsp:txXfrm>
        <a:off x="548837" y="750086"/>
        <a:ext cx="7314806" cy="426206"/>
      </dsp:txXfrm>
    </dsp:sp>
    <dsp:sp modelId="{3672A2AE-2005-4A39-BFF2-F26A3046A11F}">
      <dsp:nvSpPr>
        <dsp:cNvPr id="0" name=""/>
        <dsp:cNvSpPr/>
      </dsp:nvSpPr>
      <dsp:spPr>
        <a:xfrm>
          <a:off x="0" y="1688949"/>
          <a:ext cx="10515600" cy="403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85F5337-F790-49EE-8C5B-FBBDA2982AB8}">
      <dsp:nvSpPr>
        <dsp:cNvPr id="0" name=""/>
        <dsp:cNvSpPr/>
      </dsp:nvSpPr>
      <dsp:spPr>
        <a:xfrm>
          <a:off x="525780" y="1452789"/>
          <a:ext cx="7360920" cy="4723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1600" kern="1200"/>
            <a:t>Inflammatorisk tarmsygdom – colitis ulcerosa vs. mb. Crohn  </a:t>
          </a:r>
          <a:endParaRPr lang="en-US" sz="1600" kern="1200"/>
        </a:p>
      </dsp:txBody>
      <dsp:txXfrm>
        <a:off x="548837" y="1475846"/>
        <a:ext cx="7314806" cy="426206"/>
      </dsp:txXfrm>
    </dsp:sp>
    <dsp:sp modelId="{2FF63EC2-EBF0-4627-96E2-427CA422BFDC}">
      <dsp:nvSpPr>
        <dsp:cNvPr id="0" name=""/>
        <dsp:cNvSpPr/>
      </dsp:nvSpPr>
      <dsp:spPr>
        <a:xfrm>
          <a:off x="0" y="2414709"/>
          <a:ext cx="10515600" cy="1209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6127" tIns="333248" rIns="816127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a-DK" sz="1600" kern="1200"/>
            <a:t>Appendicit </a:t>
          </a:r>
          <a:endParaRPr lang="en-US" sz="1600" kern="120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a-DK" sz="1600" kern="1200"/>
            <a:t>GI blødning </a:t>
          </a:r>
          <a:endParaRPr lang="en-US" sz="1600" kern="120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a-DK" sz="1600" kern="1200"/>
            <a:t>Ileus </a:t>
          </a:r>
          <a:endParaRPr lang="en-US" sz="1600" kern="1200"/>
        </a:p>
      </dsp:txBody>
      <dsp:txXfrm>
        <a:off x="0" y="2414709"/>
        <a:ext cx="10515600" cy="1209600"/>
      </dsp:txXfrm>
    </dsp:sp>
    <dsp:sp modelId="{870D3901-7D80-4223-960A-4884C9BAAA31}">
      <dsp:nvSpPr>
        <dsp:cNvPr id="0" name=""/>
        <dsp:cNvSpPr/>
      </dsp:nvSpPr>
      <dsp:spPr>
        <a:xfrm>
          <a:off x="525780" y="2178548"/>
          <a:ext cx="7360920" cy="4723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1600" kern="1200"/>
            <a:t>Akut abdomen </a:t>
          </a:r>
          <a:endParaRPr lang="en-US" sz="1600" kern="1200"/>
        </a:p>
      </dsp:txBody>
      <dsp:txXfrm>
        <a:off x="548837" y="2201605"/>
        <a:ext cx="7314806" cy="426206"/>
      </dsp:txXfrm>
    </dsp:sp>
    <dsp:sp modelId="{5B6760E4-1449-42CA-AD69-F6744EEED8A3}">
      <dsp:nvSpPr>
        <dsp:cNvPr id="0" name=""/>
        <dsp:cNvSpPr/>
      </dsp:nvSpPr>
      <dsp:spPr>
        <a:xfrm>
          <a:off x="0" y="3946869"/>
          <a:ext cx="10515600" cy="403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0425F02-961B-4F04-BF4E-14986952D3C0}">
      <dsp:nvSpPr>
        <dsp:cNvPr id="0" name=""/>
        <dsp:cNvSpPr/>
      </dsp:nvSpPr>
      <dsp:spPr>
        <a:xfrm>
          <a:off x="525780" y="3710709"/>
          <a:ext cx="7360920" cy="4723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1600" kern="1200"/>
            <a:t>Colorektal cancer </a:t>
          </a:r>
          <a:endParaRPr lang="en-US" sz="1600" kern="1200"/>
        </a:p>
      </dsp:txBody>
      <dsp:txXfrm>
        <a:off x="548837" y="3733766"/>
        <a:ext cx="7314806" cy="42620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B11E2E-F53C-440C-B6FA-54957A57752B}">
      <dsp:nvSpPr>
        <dsp:cNvPr id="0" name=""/>
        <dsp:cNvSpPr/>
      </dsp:nvSpPr>
      <dsp:spPr>
        <a:xfrm>
          <a:off x="0" y="1080567"/>
          <a:ext cx="2957512" cy="187802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9923BB7-8E3D-4CD0-8D6C-49E77FD1AFED}">
      <dsp:nvSpPr>
        <dsp:cNvPr id="0" name=""/>
        <dsp:cNvSpPr/>
      </dsp:nvSpPr>
      <dsp:spPr>
        <a:xfrm>
          <a:off x="328612" y="1392749"/>
          <a:ext cx="2957512" cy="187802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4400" kern="1200"/>
            <a:t>Appendicit </a:t>
          </a:r>
          <a:endParaRPr lang="en-US" sz="4400" kern="1200"/>
        </a:p>
      </dsp:txBody>
      <dsp:txXfrm>
        <a:off x="383617" y="1447754"/>
        <a:ext cx="2847502" cy="1768010"/>
      </dsp:txXfrm>
    </dsp:sp>
    <dsp:sp modelId="{51C747FD-CFFF-47C0-8D87-FF1E177C60CC}">
      <dsp:nvSpPr>
        <dsp:cNvPr id="0" name=""/>
        <dsp:cNvSpPr/>
      </dsp:nvSpPr>
      <dsp:spPr>
        <a:xfrm>
          <a:off x="3614737" y="1080567"/>
          <a:ext cx="2957512" cy="187802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76D95C-86B0-4FD0-98EA-85A636E3A4C4}">
      <dsp:nvSpPr>
        <dsp:cNvPr id="0" name=""/>
        <dsp:cNvSpPr/>
      </dsp:nvSpPr>
      <dsp:spPr>
        <a:xfrm>
          <a:off x="3943350" y="1392749"/>
          <a:ext cx="2957512" cy="187802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4400" kern="1200"/>
            <a:t>Ileus </a:t>
          </a:r>
          <a:endParaRPr lang="en-US" sz="4400" kern="1200"/>
        </a:p>
      </dsp:txBody>
      <dsp:txXfrm>
        <a:off x="3998355" y="1447754"/>
        <a:ext cx="2847502" cy="1768010"/>
      </dsp:txXfrm>
    </dsp:sp>
    <dsp:sp modelId="{3122B4A5-6922-4406-A64F-4F9E914DC038}">
      <dsp:nvSpPr>
        <dsp:cNvPr id="0" name=""/>
        <dsp:cNvSpPr/>
      </dsp:nvSpPr>
      <dsp:spPr>
        <a:xfrm>
          <a:off x="7229475" y="1080567"/>
          <a:ext cx="2957512" cy="187802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674125-326B-4824-A177-5F29B51F1096}">
      <dsp:nvSpPr>
        <dsp:cNvPr id="0" name=""/>
        <dsp:cNvSpPr/>
      </dsp:nvSpPr>
      <dsp:spPr>
        <a:xfrm>
          <a:off x="7558087" y="1392749"/>
          <a:ext cx="2957512" cy="187802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4400" kern="1200"/>
            <a:t>GI blødning </a:t>
          </a:r>
          <a:endParaRPr lang="en-US" sz="4400" kern="1200"/>
        </a:p>
      </dsp:txBody>
      <dsp:txXfrm>
        <a:off x="7613092" y="1447754"/>
        <a:ext cx="2847502" cy="176801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186D0D0-39BB-42F0-B3AF-CD1EF7E9E00E}">
      <dsp:nvSpPr>
        <dsp:cNvPr id="0" name=""/>
        <dsp:cNvSpPr/>
      </dsp:nvSpPr>
      <dsp:spPr>
        <a:xfrm>
          <a:off x="0" y="417429"/>
          <a:ext cx="10515600" cy="604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75A47CC-6007-416A-8405-B3C74C33B226}">
      <dsp:nvSpPr>
        <dsp:cNvPr id="0" name=""/>
        <dsp:cNvSpPr/>
      </dsp:nvSpPr>
      <dsp:spPr>
        <a:xfrm>
          <a:off x="525780" y="63189"/>
          <a:ext cx="7360920" cy="7084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2400" kern="1200"/>
            <a:t>Akut pankreatit </a:t>
          </a:r>
          <a:endParaRPr lang="en-US" sz="2400" kern="1200"/>
        </a:p>
      </dsp:txBody>
      <dsp:txXfrm>
        <a:off x="560365" y="97774"/>
        <a:ext cx="7291750" cy="639310"/>
      </dsp:txXfrm>
    </dsp:sp>
    <dsp:sp modelId="{30EBDC38-7197-4416-B23D-75481EDD5E91}">
      <dsp:nvSpPr>
        <dsp:cNvPr id="0" name=""/>
        <dsp:cNvSpPr/>
      </dsp:nvSpPr>
      <dsp:spPr>
        <a:xfrm>
          <a:off x="0" y="1506069"/>
          <a:ext cx="10515600" cy="604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CF771DA-46B7-4B5A-8E7F-AE3FE77D0281}">
      <dsp:nvSpPr>
        <dsp:cNvPr id="0" name=""/>
        <dsp:cNvSpPr/>
      </dsp:nvSpPr>
      <dsp:spPr>
        <a:xfrm>
          <a:off x="525780" y="1151829"/>
          <a:ext cx="7360920" cy="7084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2400" kern="1200"/>
            <a:t>Pancreascancer  </a:t>
          </a:r>
          <a:endParaRPr lang="en-US" sz="2400" kern="1200"/>
        </a:p>
      </dsp:txBody>
      <dsp:txXfrm>
        <a:off x="560365" y="1186414"/>
        <a:ext cx="7291750" cy="639310"/>
      </dsp:txXfrm>
    </dsp:sp>
    <dsp:sp modelId="{3B8DE98A-2417-4FB3-A84A-1FC4596D0143}">
      <dsp:nvSpPr>
        <dsp:cNvPr id="0" name=""/>
        <dsp:cNvSpPr/>
      </dsp:nvSpPr>
      <dsp:spPr>
        <a:xfrm>
          <a:off x="0" y="2594709"/>
          <a:ext cx="10515600" cy="604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3D8E997-A58D-42CB-B509-4AC2287E8B2E}">
      <dsp:nvSpPr>
        <dsp:cNvPr id="0" name=""/>
        <dsp:cNvSpPr/>
      </dsp:nvSpPr>
      <dsp:spPr>
        <a:xfrm>
          <a:off x="525780" y="2240469"/>
          <a:ext cx="7360920" cy="7084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2400" kern="1200"/>
            <a:t>Cirrose + komplikationer </a:t>
          </a:r>
          <a:endParaRPr lang="en-US" sz="2400" kern="1200"/>
        </a:p>
      </dsp:txBody>
      <dsp:txXfrm>
        <a:off x="560365" y="2275054"/>
        <a:ext cx="7291750" cy="639310"/>
      </dsp:txXfrm>
    </dsp:sp>
    <dsp:sp modelId="{54AADFB2-F66B-414C-8A21-6E361BDF8158}">
      <dsp:nvSpPr>
        <dsp:cNvPr id="0" name=""/>
        <dsp:cNvSpPr/>
      </dsp:nvSpPr>
      <dsp:spPr>
        <a:xfrm>
          <a:off x="0" y="3683349"/>
          <a:ext cx="10515600" cy="604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DB29A00-138B-40CA-8514-7792B9BF9A35}">
      <dsp:nvSpPr>
        <dsp:cNvPr id="0" name=""/>
        <dsp:cNvSpPr/>
      </dsp:nvSpPr>
      <dsp:spPr>
        <a:xfrm>
          <a:off x="525780" y="3329109"/>
          <a:ext cx="7360920" cy="7084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2400" kern="1200"/>
            <a:t>Galdesten </a:t>
          </a:r>
          <a:endParaRPr lang="en-US" sz="2400" kern="1200"/>
        </a:p>
      </dsp:txBody>
      <dsp:txXfrm>
        <a:off x="560365" y="3363694"/>
        <a:ext cx="7291750" cy="63931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E58EAE5-8631-4B8C-985B-9556F5B5C0E6}">
      <dsp:nvSpPr>
        <dsp:cNvPr id="0" name=""/>
        <dsp:cNvSpPr/>
      </dsp:nvSpPr>
      <dsp:spPr>
        <a:xfrm>
          <a:off x="0" y="417429"/>
          <a:ext cx="10515600" cy="604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EC675EC-C8C0-4975-99FF-9F26DFB07B00}">
      <dsp:nvSpPr>
        <dsp:cNvPr id="0" name=""/>
        <dsp:cNvSpPr/>
      </dsp:nvSpPr>
      <dsp:spPr>
        <a:xfrm>
          <a:off x="525780" y="63189"/>
          <a:ext cx="7360920" cy="7084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2400" kern="1200"/>
            <a:t>Diabetes </a:t>
          </a:r>
          <a:endParaRPr lang="en-US" sz="2400" kern="1200"/>
        </a:p>
      </dsp:txBody>
      <dsp:txXfrm>
        <a:off x="560365" y="97774"/>
        <a:ext cx="7291750" cy="639310"/>
      </dsp:txXfrm>
    </dsp:sp>
    <dsp:sp modelId="{3D0F3DCB-1017-4ECA-9266-E80D49C6FFE8}">
      <dsp:nvSpPr>
        <dsp:cNvPr id="0" name=""/>
        <dsp:cNvSpPr/>
      </dsp:nvSpPr>
      <dsp:spPr>
        <a:xfrm>
          <a:off x="0" y="1506069"/>
          <a:ext cx="10515600" cy="604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6BB2228-18E3-4F3D-957C-C186643B1338}">
      <dsp:nvSpPr>
        <dsp:cNvPr id="0" name=""/>
        <dsp:cNvSpPr/>
      </dsp:nvSpPr>
      <dsp:spPr>
        <a:xfrm>
          <a:off x="525780" y="1151829"/>
          <a:ext cx="7360920" cy="7084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2400" kern="1200"/>
            <a:t>Thyroideasygdomme </a:t>
          </a:r>
          <a:endParaRPr lang="en-US" sz="2400" kern="1200"/>
        </a:p>
      </dsp:txBody>
      <dsp:txXfrm>
        <a:off x="560365" y="1186414"/>
        <a:ext cx="7291750" cy="639310"/>
      </dsp:txXfrm>
    </dsp:sp>
    <dsp:sp modelId="{AFCF3940-2682-415D-863C-7169CF3FB22F}">
      <dsp:nvSpPr>
        <dsp:cNvPr id="0" name=""/>
        <dsp:cNvSpPr/>
      </dsp:nvSpPr>
      <dsp:spPr>
        <a:xfrm>
          <a:off x="0" y="2594709"/>
          <a:ext cx="10515600" cy="604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F3BC642-23AC-4CA4-BB51-B77121EC1FF9}">
      <dsp:nvSpPr>
        <dsp:cNvPr id="0" name=""/>
        <dsp:cNvSpPr/>
      </dsp:nvSpPr>
      <dsp:spPr>
        <a:xfrm>
          <a:off x="525780" y="2240469"/>
          <a:ext cx="7360920" cy="7084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2400" kern="1200"/>
            <a:t>Anæmi </a:t>
          </a:r>
          <a:endParaRPr lang="en-US" sz="2400" kern="1200"/>
        </a:p>
      </dsp:txBody>
      <dsp:txXfrm>
        <a:off x="560365" y="2275054"/>
        <a:ext cx="7291750" cy="639310"/>
      </dsp:txXfrm>
    </dsp:sp>
    <dsp:sp modelId="{1FC7D242-062A-4566-A08F-DD21A3D66840}">
      <dsp:nvSpPr>
        <dsp:cNvPr id="0" name=""/>
        <dsp:cNvSpPr/>
      </dsp:nvSpPr>
      <dsp:spPr>
        <a:xfrm>
          <a:off x="0" y="3683349"/>
          <a:ext cx="10515600" cy="604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1762C34-EAC3-4436-820F-7926B80A2421}">
      <dsp:nvSpPr>
        <dsp:cNvPr id="0" name=""/>
        <dsp:cNvSpPr/>
      </dsp:nvSpPr>
      <dsp:spPr>
        <a:xfrm>
          <a:off x="525780" y="3329109"/>
          <a:ext cx="7360920" cy="7084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2400" kern="1200"/>
            <a:t>Malign hæmatologi </a:t>
          </a:r>
          <a:endParaRPr lang="en-US" sz="2400" kern="1200"/>
        </a:p>
      </dsp:txBody>
      <dsp:txXfrm>
        <a:off x="560365" y="3363694"/>
        <a:ext cx="7291750" cy="63931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694727C-406F-4379-B742-F946DBF1B156}">
      <dsp:nvSpPr>
        <dsp:cNvPr id="0" name=""/>
        <dsp:cNvSpPr/>
      </dsp:nvSpPr>
      <dsp:spPr>
        <a:xfrm>
          <a:off x="0" y="338769"/>
          <a:ext cx="10515600" cy="32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0688B4E-2061-4561-8B4E-B9CCBF8BCBE0}">
      <dsp:nvSpPr>
        <dsp:cNvPr id="0" name=""/>
        <dsp:cNvSpPr/>
      </dsp:nvSpPr>
      <dsp:spPr>
        <a:xfrm>
          <a:off x="525780" y="146888"/>
          <a:ext cx="7360920" cy="38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1300" kern="1200"/>
            <a:t>Nyresvigt</a:t>
          </a:r>
          <a:endParaRPr lang="en-US" sz="1300" kern="1200"/>
        </a:p>
      </dsp:txBody>
      <dsp:txXfrm>
        <a:off x="544514" y="165622"/>
        <a:ext cx="7323452" cy="346292"/>
      </dsp:txXfrm>
    </dsp:sp>
    <dsp:sp modelId="{CE8FFFBF-B233-4BD7-990B-0950D9FF4BB5}">
      <dsp:nvSpPr>
        <dsp:cNvPr id="0" name=""/>
        <dsp:cNvSpPr/>
      </dsp:nvSpPr>
      <dsp:spPr>
        <a:xfrm>
          <a:off x="0" y="928449"/>
          <a:ext cx="10515600" cy="32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A12676E-AD2C-4770-BC0F-A3E95513032D}">
      <dsp:nvSpPr>
        <dsp:cNvPr id="0" name=""/>
        <dsp:cNvSpPr/>
      </dsp:nvSpPr>
      <dsp:spPr>
        <a:xfrm>
          <a:off x="525780" y="736569"/>
          <a:ext cx="7360920" cy="38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1300" kern="1200"/>
            <a:t>Cystenyrer</a:t>
          </a:r>
          <a:endParaRPr lang="en-US" sz="1300" kern="1200"/>
        </a:p>
      </dsp:txBody>
      <dsp:txXfrm>
        <a:off x="544514" y="755303"/>
        <a:ext cx="7323452" cy="346292"/>
      </dsp:txXfrm>
    </dsp:sp>
    <dsp:sp modelId="{F1797A94-2D11-4B4E-9983-78774193BAA6}">
      <dsp:nvSpPr>
        <dsp:cNvPr id="0" name=""/>
        <dsp:cNvSpPr/>
      </dsp:nvSpPr>
      <dsp:spPr>
        <a:xfrm>
          <a:off x="0" y="1518129"/>
          <a:ext cx="10515600" cy="32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11CA7E2-FCF3-4924-877F-E37D2FF68ED1}">
      <dsp:nvSpPr>
        <dsp:cNvPr id="0" name=""/>
        <dsp:cNvSpPr/>
      </dsp:nvSpPr>
      <dsp:spPr>
        <a:xfrm>
          <a:off x="525780" y="1326249"/>
          <a:ext cx="7360920" cy="38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1300" kern="1200"/>
            <a:t>UVI </a:t>
          </a:r>
          <a:endParaRPr lang="en-US" sz="1300" kern="1200"/>
        </a:p>
      </dsp:txBody>
      <dsp:txXfrm>
        <a:off x="544514" y="1344983"/>
        <a:ext cx="7323452" cy="346292"/>
      </dsp:txXfrm>
    </dsp:sp>
    <dsp:sp modelId="{648C76A3-E8C2-410B-85BF-79EDB5702F7C}">
      <dsp:nvSpPr>
        <dsp:cNvPr id="0" name=""/>
        <dsp:cNvSpPr/>
      </dsp:nvSpPr>
      <dsp:spPr>
        <a:xfrm>
          <a:off x="0" y="2107809"/>
          <a:ext cx="10515600" cy="32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9C58FE5-9ED2-4E47-952F-F3CFAB2CFEAC}">
      <dsp:nvSpPr>
        <dsp:cNvPr id="0" name=""/>
        <dsp:cNvSpPr/>
      </dsp:nvSpPr>
      <dsp:spPr>
        <a:xfrm>
          <a:off x="525780" y="1915929"/>
          <a:ext cx="7360920" cy="38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1300" kern="1200"/>
            <a:t>Nyresten </a:t>
          </a:r>
          <a:endParaRPr lang="en-US" sz="1300" kern="1200"/>
        </a:p>
      </dsp:txBody>
      <dsp:txXfrm>
        <a:off x="544514" y="1934663"/>
        <a:ext cx="7323452" cy="346292"/>
      </dsp:txXfrm>
    </dsp:sp>
    <dsp:sp modelId="{061A74D4-90FD-48FC-8042-89742705E794}">
      <dsp:nvSpPr>
        <dsp:cNvPr id="0" name=""/>
        <dsp:cNvSpPr/>
      </dsp:nvSpPr>
      <dsp:spPr>
        <a:xfrm>
          <a:off x="0" y="2697489"/>
          <a:ext cx="10515600" cy="32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C4E8DD-93A6-483A-A8F0-AB9925B5574B}">
      <dsp:nvSpPr>
        <dsp:cNvPr id="0" name=""/>
        <dsp:cNvSpPr/>
      </dsp:nvSpPr>
      <dsp:spPr>
        <a:xfrm>
          <a:off x="525780" y="2505609"/>
          <a:ext cx="7360920" cy="38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1300" kern="1200"/>
            <a:t>LUTS  </a:t>
          </a:r>
          <a:endParaRPr lang="en-US" sz="1300" kern="1200"/>
        </a:p>
      </dsp:txBody>
      <dsp:txXfrm>
        <a:off x="544514" y="2524343"/>
        <a:ext cx="7323452" cy="346292"/>
      </dsp:txXfrm>
    </dsp:sp>
    <dsp:sp modelId="{B474098E-7266-43E6-8FB8-5DAC91CFFDA8}">
      <dsp:nvSpPr>
        <dsp:cNvPr id="0" name=""/>
        <dsp:cNvSpPr/>
      </dsp:nvSpPr>
      <dsp:spPr>
        <a:xfrm>
          <a:off x="0" y="3287169"/>
          <a:ext cx="10515600" cy="32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D4CBCDB-1092-4F50-8841-BEDFAD885470}">
      <dsp:nvSpPr>
        <dsp:cNvPr id="0" name=""/>
        <dsp:cNvSpPr/>
      </dsp:nvSpPr>
      <dsp:spPr>
        <a:xfrm>
          <a:off x="525780" y="3095289"/>
          <a:ext cx="7360920" cy="38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1300" kern="1200"/>
            <a:t>Prostatacancer </a:t>
          </a:r>
          <a:endParaRPr lang="en-US" sz="1300" kern="1200"/>
        </a:p>
      </dsp:txBody>
      <dsp:txXfrm>
        <a:off x="544514" y="3114023"/>
        <a:ext cx="7323452" cy="346292"/>
      </dsp:txXfrm>
    </dsp:sp>
    <dsp:sp modelId="{0B4A0310-C1F9-4F0A-89FC-29C2F8860B9C}">
      <dsp:nvSpPr>
        <dsp:cNvPr id="0" name=""/>
        <dsp:cNvSpPr/>
      </dsp:nvSpPr>
      <dsp:spPr>
        <a:xfrm>
          <a:off x="0" y="3876849"/>
          <a:ext cx="10515600" cy="32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583B852-30C1-4018-A919-4F9D691FA5CC}">
      <dsp:nvSpPr>
        <dsp:cNvPr id="0" name=""/>
        <dsp:cNvSpPr/>
      </dsp:nvSpPr>
      <dsp:spPr>
        <a:xfrm>
          <a:off x="525780" y="3684969"/>
          <a:ext cx="7360920" cy="38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1300" kern="1200"/>
            <a:t>Urinvejscancer </a:t>
          </a:r>
          <a:endParaRPr lang="en-US" sz="1300" kern="1200"/>
        </a:p>
      </dsp:txBody>
      <dsp:txXfrm>
        <a:off x="544514" y="3703703"/>
        <a:ext cx="7323452" cy="34629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nodeHorzAlign" val="l"/>
          <dgm:param type="horzAlign" val="l"/>
        </dgm:alg>
      </dgm:if>
      <dgm:else name="Name2">
        <dgm:alg type="lin">
          <dgm:param type="linDir" val="fromT"/>
          <dgm:param type="vertAlign" val="mid"/>
          <dgm:param type="nodeHorzAlign" val="r"/>
          <dgm:param type="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nodeHorzAlign" val="l"/>
              <dgm:param type="horzAlign" val="l"/>
            </dgm:alg>
          </dgm:if>
          <dgm:else name="Name6">
            <dgm:alg type="lin">
              <dgm:param type="linDir" val="fromR"/>
              <dgm:param type="nodeHorzAlign" val="r"/>
              <dgm:param type="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nodeHorzAlign" val="l"/>
          <dgm:param type="horzAlign" val="l"/>
        </dgm:alg>
      </dgm:if>
      <dgm:else name="Name2">
        <dgm:alg type="lin">
          <dgm:param type="linDir" val="fromT"/>
          <dgm:param type="vertAlign" val="mid"/>
          <dgm:param type="nodeHorzAlign" val="r"/>
          <dgm:param type="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nodeHorzAlign" val="l"/>
              <dgm:param type="horzAlign" val="l"/>
            </dgm:alg>
          </dgm:if>
          <dgm:else name="Name6">
            <dgm:alg type="lin">
              <dgm:param type="linDir" val="fromR"/>
              <dgm:param type="nodeHorzAlign" val="r"/>
              <dgm:param type="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nodeHorzAlign" val="l"/>
          <dgm:param type="horzAlign" val="l"/>
        </dgm:alg>
      </dgm:if>
      <dgm:else name="Name2">
        <dgm:alg type="lin">
          <dgm:param type="linDir" val="fromT"/>
          <dgm:param type="vertAlign" val="mid"/>
          <dgm:param type="nodeHorzAlign" val="r"/>
          <dgm:param type="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nodeHorzAlign" val="l"/>
              <dgm:param type="horzAlign" val="l"/>
            </dgm:alg>
          </dgm:if>
          <dgm:else name="Name6">
            <dgm:alg type="lin">
              <dgm:param type="linDir" val="fromR"/>
              <dgm:param type="nodeHorzAlign" val="r"/>
              <dgm:param type="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nodeHorzAlign" val="l"/>
          <dgm:param type="horzAlign" val="l"/>
        </dgm:alg>
      </dgm:if>
      <dgm:else name="Name2">
        <dgm:alg type="lin">
          <dgm:param type="linDir" val="fromT"/>
          <dgm:param type="vertAlign" val="mid"/>
          <dgm:param type="nodeHorzAlign" val="r"/>
          <dgm:param type="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nodeHorzAlign" val="l"/>
              <dgm:param type="horzAlign" val="l"/>
            </dgm:alg>
          </dgm:if>
          <dgm:else name="Name6">
            <dgm:alg type="lin">
              <dgm:param type="linDir" val="fromR"/>
              <dgm:param type="nodeHorzAlign" val="r"/>
              <dgm:param type="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srcNode" val="background"/>
                    <dgm:param type="dstNode" val="background2"/>
                    <dgm:param type="dim" val="1D"/>
                    <dgm:param type="endSty" val="noArr"/>
                    <dgm:param type="connRout" val="bend"/>
                    <dgm:param type="begPts" val="bCtr"/>
                    <dgm:param type="endPts" val="tCtr"/>
                    <dgm:param type="bendPt" val="end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srcNode" val="background2"/>
                            <dgm:param type="dstNode" val="background3"/>
                            <dgm:param type="dim" val="1D"/>
                            <dgm:param type="endSty" val="noArr"/>
                            <dgm:param type="connRout" val="bend"/>
                            <dgm:param type="begPts" val="bCtr"/>
                            <dgm:param type="endPts" val="tCtr"/>
                            <dgm:param type="bendPt" val="end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srcNode" val="background3"/>
                                        <dgm:param type="dstNode" val="background4"/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gPts" val="bCtr"/>
                                        <dgm:param type="endPts" val="tCtr"/>
                                        <dgm:param type="bendPt" val="end"/>
                                      </dgm:alg>
                                    </dgm:if>
                                    <dgm:else name="Name26">
                                      <dgm:alg type="conn">
                                        <dgm:param type="srcNode" val="background4"/>
                                        <dgm:param type="dstNode" val="background4"/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gPts" val="bCtr"/>
                                        <dgm:param type="endPts" val="tCtr"/>
                                        <dgm:param type="bendPt" val="end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nodeHorzAlign" val="l"/>
          <dgm:param type="horzAlign" val="l"/>
        </dgm:alg>
      </dgm:if>
      <dgm:else name="Name2">
        <dgm:alg type="lin">
          <dgm:param type="linDir" val="fromT"/>
          <dgm:param type="vertAlign" val="mid"/>
          <dgm:param type="nodeHorzAlign" val="r"/>
          <dgm:param type="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nodeHorzAlign" val="l"/>
              <dgm:param type="horzAlign" val="l"/>
            </dgm:alg>
          </dgm:if>
          <dgm:else name="Name6">
            <dgm:alg type="lin">
              <dgm:param type="linDir" val="fromR"/>
              <dgm:param type="nodeHorzAlign" val="r"/>
              <dgm:param type="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nodeHorzAlign" val="l"/>
          <dgm:param type="horzAlign" val="l"/>
        </dgm:alg>
      </dgm:if>
      <dgm:else name="Name2">
        <dgm:alg type="lin">
          <dgm:param type="linDir" val="fromT"/>
          <dgm:param type="vertAlign" val="mid"/>
          <dgm:param type="nodeHorzAlign" val="r"/>
          <dgm:param type="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nodeHorzAlign" val="l"/>
              <dgm:param type="horzAlign" val="l"/>
            </dgm:alg>
          </dgm:if>
          <dgm:else name="Name6">
            <dgm:alg type="lin">
              <dgm:param type="linDir" val="fromR"/>
              <dgm:param type="nodeHorzAlign" val="r"/>
              <dgm:param type="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nodeHorzAlign" val="l"/>
          <dgm:param type="horzAlign" val="l"/>
        </dgm:alg>
      </dgm:if>
      <dgm:else name="Name2">
        <dgm:alg type="lin">
          <dgm:param type="linDir" val="fromT"/>
          <dgm:param type="vertAlign" val="mid"/>
          <dgm:param type="nodeHorzAlign" val="r"/>
          <dgm:param type="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nodeHorzAlign" val="l"/>
              <dgm:param type="horzAlign" val="l"/>
            </dgm:alg>
          </dgm:if>
          <dgm:else name="Name6">
            <dgm:alg type="lin">
              <dgm:param type="linDir" val="fromR"/>
              <dgm:param type="nodeHorzAlign" val="r"/>
              <dgm:param type="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12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da-DK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move the slide</a:t>
            </a:r>
            <a:endParaRPr b="0" lang="da-DK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en-DK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notes format</a:t>
            </a: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en-DK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&lt;header&gt;</a:t>
            </a:r>
            <a:endParaRPr b="0" lang="en-DK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3" name="PlaceHolder 4"/>
          <p:cNvSpPr>
            <a:spLocks noGrp="1"/>
          </p:cNvSpPr>
          <p:nvPr>
            <p:ph type="dt" idx="34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en-DK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buNone/>
            </a:pPr>
            <a:r>
              <a:rPr b="0" lang="en-DK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&lt;date/time&gt;</a:t>
            </a:r>
            <a:endParaRPr b="0" lang="en-DK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4" name="PlaceHolder 5"/>
          <p:cNvSpPr>
            <a:spLocks noGrp="1"/>
          </p:cNvSpPr>
          <p:nvPr>
            <p:ph type="ftr" idx="35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en-DK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DK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en-DK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5" name="PlaceHolder 6"/>
          <p:cNvSpPr>
            <a:spLocks noGrp="1"/>
          </p:cNvSpPr>
          <p:nvPr>
            <p:ph type="sldNum" idx="36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buNone/>
              <a:defRPr b="0" lang="en-DK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buNone/>
            </a:pPr>
            <a:fld id="{D357AA02-5038-4FC0-B371-FDEEF9D4D634}" type="slidenum">
              <a:rPr b="0" lang="en-DK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&lt;number&gt;</a:t>
            </a:fld>
            <a:endParaRPr b="0" lang="en-DK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
</Relationships>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
</Relationships>
</file>

<file path=ppt/notesSlides/_rels/notesSlide19.xml.rels><?xml version="1.0" encoding="UTF-8"?>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
</Relationships>
</file>

<file path=ppt/notesSlides/_rels/notesSlide20.xml.rels><?xml version="1.0" encoding="UTF-8"?>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
</Relationships>
</file>

<file path=ppt/notesSlides/_rels/notesSlide22.xml.rels><?xml version="1.0" encoding="UTF-8"?>
<Relationships xmlns="http://schemas.openxmlformats.org/package/2006/relationships"><Relationship Id="rId1" Type="http://schemas.openxmlformats.org/officeDocument/2006/relationships/slide" Target="../slides/slide22.xml"/><Relationship Id="rId2" Type="http://schemas.openxmlformats.org/officeDocument/2006/relationships/notesMaster" Target="../notesMasters/notesMaster1.xml"/>
</Relationships>
</file>

<file path=ppt/notesSlides/_rels/notesSlide23.xml.rels><?xml version="1.0" encoding="UTF-8"?>
<Relationships xmlns="http://schemas.openxmlformats.org/package/2006/relationships"><Relationship Id="rId1" Type="http://schemas.openxmlformats.org/officeDocument/2006/relationships/slide" Target="../slides/slide23.xml"/><Relationship Id="rId2" Type="http://schemas.openxmlformats.org/officeDocument/2006/relationships/notesMaster" Target="../notesMasters/notesMaster1.xml"/>
</Relationships>
</file>

<file path=ppt/notesSlides/_rels/notesSlide24.xml.rels><?xml version="1.0" encoding="UTF-8"?>
<Relationships xmlns="http://schemas.openxmlformats.org/package/2006/relationships"><Relationship Id="rId1" Type="http://schemas.openxmlformats.org/officeDocument/2006/relationships/slide" Target="../slides/slide24.xml"/><Relationship Id="rId2" Type="http://schemas.openxmlformats.org/officeDocument/2006/relationships/notesMaster" Target="../notesMasters/notesMaster1.xml"/>
</Relationships>
</file>

<file path=ppt/notesSlides/_rels/notesSlide26.xml.rels><?xml version="1.0" encoding="UTF-8"?>
<Relationships xmlns="http://schemas.openxmlformats.org/package/2006/relationships"><Relationship Id="rId1" Type="http://schemas.openxmlformats.org/officeDocument/2006/relationships/slide" Target="../slides/slide26.xml"/><Relationship Id="rId2" Type="http://schemas.openxmlformats.org/officeDocument/2006/relationships/notesMaster" Target="../notesMasters/notesMaster1.xml"/>
</Relationships>
</file>

<file path=ppt/notesSlides/_rels/notesSlide27.xml.rels><?xml version="1.0" encoding="UTF-8"?>
<Relationships xmlns="http://schemas.openxmlformats.org/package/2006/relationships"><Relationship Id="rId1" Type="http://schemas.openxmlformats.org/officeDocument/2006/relationships/slide" Target="../slides/slide27.xml"/><Relationship Id="rId2" Type="http://schemas.openxmlformats.org/officeDocument/2006/relationships/notesMaster" Target="../notesMasters/notesMaster1.xml"/>
</Relationships>
</file>

<file path=ppt/notesSlides/_rels/notesSlide28.xml.rels><?xml version="1.0" encoding="UTF-8"?>
<Relationships xmlns="http://schemas.openxmlformats.org/package/2006/relationships"><Relationship Id="rId1" Type="http://schemas.openxmlformats.org/officeDocument/2006/relationships/slide" Target="../slides/slide28.xml"/><Relationship Id="rId2" Type="http://schemas.openxmlformats.org/officeDocument/2006/relationships/notesMaster" Target="../notesMasters/notesMaster1.xml"/>
</Relationships>
</file>

<file path=ppt/notesSlides/_rels/notesSlide29.xml.rels><?xml version="1.0" encoding="UTF-8"?>
<Relationships xmlns="http://schemas.openxmlformats.org/package/2006/relationships"><Relationship Id="rId1" Type="http://schemas.openxmlformats.org/officeDocument/2006/relationships/slide" Target="../slides/slide29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30.xml.rels><?xml version="1.0" encoding="UTF-8"?>
<Relationships xmlns="http://schemas.openxmlformats.org/package/2006/relationships"><Relationship Id="rId1" Type="http://schemas.openxmlformats.org/officeDocument/2006/relationships/slide" Target="../slides/slide30.xml"/><Relationship Id="rId2" Type="http://schemas.openxmlformats.org/officeDocument/2006/relationships/notesMaster" Target="../notesMasters/notesMaster1.xml"/>
</Relationships>
</file>

<file path=ppt/notesSlides/_rels/notesSlide31.xml.rels><?xml version="1.0" encoding="UTF-8"?>
<Relationships xmlns="http://schemas.openxmlformats.org/package/2006/relationships"><Relationship Id="rId1" Type="http://schemas.openxmlformats.org/officeDocument/2006/relationships/slide" Target="../slides/slide31.xml"/><Relationship Id="rId2" Type="http://schemas.openxmlformats.org/officeDocument/2006/relationships/notesMaster" Target="../notesMasters/notesMaster1.xml"/>
</Relationships>
</file>

<file path=ppt/notesSlides/_rels/notesSlide32.xml.rels><?xml version="1.0" encoding="UTF-8"?>
<Relationships xmlns="http://schemas.openxmlformats.org/package/2006/relationships"><Relationship Id="rId1" Type="http://schemas.openxmlformats.org/officeDocument/2006/relationships/slide" Target="../slides/slide32.xml"/><Relationship Id="rId2" Type="http://schemas.openxmlformats.org/officeDocument/2006/relationships/notesMaster" Target="../notesMasters/notesMaster1.xml"/>
</Relationships>
</file>

<file path=ppt/notesSlides/_rels/notesSlide33.xml.rels><?xml version="1.0" encoding="UTF-8"?>
<Relationships xmlns="http://schemas.openxmlformats.org/package/2006/relationships"><Relationship Id="rId1" Type="http://schemas.openxmlformats.org/officeDocument/2006/relationships/slide" Target="../slides/slide33.xml"/><Relationship Id="rId2" Type="http://schemas.openxmlformats.org/officeDocument/2006/relationships/notesMaster" Target="../notesMasters/notesMaster1.xml"/>
</Relationships>
</file>

<file path=ppt/notesSlides/_rels/notesSlide34.xml.rels><?xml version="1.0" encoding="UTF-8"?>
<Relationships xmlns="http://schemas.openxmlformats.org/package/2006/relationships"><Relationship Id="rId1" Type="http://schemas.openxmlformats.org/officeDocument/2006/relationships/slide" Target="../slides/slide34.xml"/><Relationship Id="rId2" Type="http://schemas.openxmlformats.org/officeDocument/2006/relationships/notesMaster" Target="../notesMasters/notesMaster1.xml"/>
</Relationships>
</file>

<file path=ppt/notesSlides/_rels/notesSlide35.xml.rels><?xml version="1.0" encoding="UTF-8"?>
<Relationships xmlns="http://schemas.openxmlformats.org/package/2006/relationships"><Relationship Id="rId1" Type="http://schemas.openxmlformats.org/officeDocument/2006/relationships/slide" Target="../slides/slide35.xml"/><Relationship Id="rId2" Type="http://schemas.openxmlformats.org/officeDocument/2006/relationships/notesMaster" Target="../notesMasters/notesMaster1.xml"/>
</Relationships>
</file>

<file path=ppt/notesSlides/_rels/notesSlide37.xml.rels><?xml version="1.0" encoding="UTF-8"?>
<Relationships xmlns="http://schemas.openxmlformats.org/package/2006/relationships"><Relationship Id="rId1" Type="http://schemas.openxmlformats.org/officeDocument/2006/relationships/slide" Target="../slides/slide37.xml"/><Relationship Id="rId2" Type="http://schemas.openxmlformats.org/officeDocument/2006/relationships/notesMaster" Target="../notesMasters/notesMaster1.xml"/>
</Relationships>
</file>

<file path=ppt/notesSlides/_rels/notesSlide38.xml.rels><?xml version="1.0" encoding="UTF-8"?>
<Relationships xmlns="http://schemas.openxmlformats.org/package/2006/relationships"><Relationship Id="rId1" Type="http://schemas.openxmlformats.org/officeDocument/2006/relationships/slide" Target="../slides/slide38.xml"/><Relationship Id="rId2" Type="http://schemas.openxmlformats.org/officeDocument/2006/relationships/notesMaster" Target="../notesMasters/notesMaster1.xml"/>
</Relationships>
</file>

<file path=ppt/notesSlides/_rels/notesSlide39.xml.rels><?xml version="1.0" encoding="UTF-8"?>
<Relationships xmlns="http://schemas.openxmlformats.org/package/2006/relationships"><Relationship Id="rId1" Type="http://schemas.openxmlformats.org/officeDocument/2006/relationships/slide" Target="../slides/slide39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40.xml.rels><?xml version="1.0" encoding="UTF-8"?>
<Relationships xmlns="http://schemas.openxmlformats.org/package/2006/relationships"><Relationship Id="rId1" Type="http://schemas.openxmlformats.org/officeDocument/2006/relationships/slide" Target="../slides/slide40.xml"/><Relationship Id="rId2" Type="http://schemas.openxmlformats.org/officeDocument/2006/relationships/notesMaster" Target="../notesMasters/notesMaster1.xml"/>
</Relationships>
</file>

<file path=ppt/notesSlides/_rels/notesSlide41.xml.rels><?xml version="1.0" encoding="UTF-8"?>
<Relationships xmlns="http://schemas.openxmlformats.org/package/2006/relationships"><Relationship Id="rId1" Type="http://schemas.openxmlformats.org/officeDocument/2006/relationships/slide" Target="../slides/slide41.xml"/><Relationship Id="rId2" Type="http://schemas.openxmlformats.org/officeDocument/2006/relationships/notesMaster" Target="../notesMasters/notesMaster1.xml"/>
</Relationships>
</file>

<file path=ppt/notesSlides/_rels/notesSlide45.xml.rels><?xml version="1.0" encoding="UTF-8"?>
<Relationships xmlns="http://schemas.openxmlformats.org/package/2006/relationships"><Relationship Id="rId1" Type="http://schemas.openxmlformats.org/officeDocument/2006/relationships/slide" Target="../slides/slide45.xml"/><Relationship Id="rId2" Type="http://schemas.openxmlformats.org/officeDocument/2006/relationships/notesMaster" Target="../notesMasters/notesMaster1.xml"/>
</Relationships>
</file>

<file path=ppt/notesSlides/_rels/notesSlide47.xml.rels><?xml version="1.0" encoding="UTF-8"?>
<Relationships xmlns="http://schemas.openxmlformats.org/package/2006/relationships"><Relationship Id="rId1" Type="http://schemas.openxmlformats.org/officeDocument/2006/relationships/slide" Target="../slides/slide47.xml"/><Relationship Id="rId2" Type="http://schemas.openxmlformats.org/officeDocument/2006/relationships/notesMaster" Target="../notesMasters/notesMaster1.xml"/>
</Relationships>
</file>

<file path=ppt/notesSlides/_rels/notesSlide49.xml.rels><?xml version="1.0" encoding="UTF-8"?>
<Relationships xmlns="http://schemas.openxmlformats.org/package/2006/relationships"><Relationship Id="rId1" Type="http://schemas.openxmlformats.org/officeDocument/2006/relationships/slide" Target="../slides/slide49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50.xml.rels><?xml version="1.0" encoding="UTF-8"?>
<Relationships xmlns="http://schemas.openxmlformats.org/package/2006/relationships"><Relationship Id="rId1" Type="http://schemas.openxmlformats.org/officeDocument/2006/relationships/slide" Target="../slides/slide50.xml"/><Relationship Id="rId2" Type="http://schemas.openxmlformats.org/officeDocument/2006/relationships/notesMaster" Target="../notesMasters/notesMaster1.xml"/>
</Relationships>
</file>

<file path=ppt/notesSlides/_rels/notesSlide51.xml.rels><?xml version="1.0" encoding="UTF-8"?>
<Relationships xmlns="http://schemas.openxmlformats.org/package/2006/relationships"><Relationship Id="rId1" Type="http://schemas.openxmlformats.org/officeDocument/2006/relationships/slide" Target="../slides/slide51.xml"/><Relationship Id="rId2" Type="http://schemas.openxmlformats.org/officeDocument/2006/relationships/notesMaster" Target="../notesMasters/notesMaster1.xml"/>
</Relationships>
</file>

<file path=ppt/notesSlides/_rels/notesSlide52.xml.rels><?xml version="1.0" encoding="UTF-8"?>
<Relationships xmlns="http://schemas.openxmlformats.org/package/2006/relationships"><Relationship Id="rId1" Type="http://schemas.openxmlformats.org/officeDocument/2006/relationships/slide" Target="../slides/slide52.xml"/><Relationship Id="rId2" Type="http://schemas.openxmlformats.org/officeDocument/2006/relationships/notesMaster" Target="../notesMasters/notesMaster1.xml"/>
</Relationships>
</file>

<file path=ppt/notesSlides/_rels/notesSlide53.xml.rels><?xml version="1.0" encoding="UTF-8"?>
<Relationships xmlns="http://schemas.openxmlformats.org/package/2006/relationships"><Relationship Id="rId1" Type="http://schemas.openxmlformats.org/officeDocument/2006/relationships/slide" Target="../slides/slide53.xml"/><Relationship Id="rId2" Type="http://schemas.openxmlformats.org/officeDocument/2006/relationships/notesMaster" Target="../notesMasters/notesMaster1.xml"/>
</Relationships>
</file>

<file path=ppt/notesSlides/_rels/notesSlide55.xml.rels><?xml version="1.0" encoding="UTF-8"?>
<Relationships xmlns="http://schemas.openxmlformats.org/package/2006/relationships"><Relationship Id="rId1" Type="http://schemas.openxmlformats.org/officeDocument/2006/relationships/slide" Target="../slides/slide55.xml"/><Relationship Id="rId2" Type="http://schemas.openxmlformats.org/officeDocument/2006/relationships/notesMaster" Target="../notesMasters/notesMaster1.xml"/>
</Relationships>
</file>

<file path=ppt/notesSlides/_rels/notesSlide56.xml.rels><?xml version="1.0" encoding="UTF-8"?>
<Relationships xmlns="http://schemas.openxmlformats.org/package/2006/relationships"><Relationship Id="rId1" Type="http://schemas.openxmlformats.org/officeDocument/2006/relationships/slide" Target="../slides/slide56.xml"/><Relationship Id="rId2" Type="http://schemas.openxmlformats.org/officeDocument/2006/relationships/notesMaster" Target="../notesMasters/notesMaster1.xml"/>
</Relationships>
</file>

<file path=ppt/notesSlides/_rels/notesSlide58.xml.rels><?xml version="1.0" encoding="UTF-8"?>
<Relationships xmlns="http://schemas.openxmlformats.org/package/2006/relationships"><Relationship Id="rId1" Type="http://schemas.openxmlformats.org/officeDocument/2006/relationships/slide" Target="../slides/slide58.xml"/><Relationship Id="rId2" Type="http://schemas.openxmlformats.org/officeDocument/2006/relationships/notesMaster" Target="../notesMasters/notesMaster1.xml"/>
</Relationships>
</file>

<file path=ppt/notesSlides/_rels/notesSlide59.xml.rels><?xml version="1.0" encoding="UTF-8"?>
<Relationships xmlns="http://schemas.openxmlformats.org/package/2006/relationships"><Relationship Id="rId1" Type="http://schemas.openxmlformats.org/officeDocument/2006/relationships/slide" Target="../slides/slide59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60.xml.rels><?xml version="1.0" encoding="UTF-8"?>
<Relationships xmlns="http://schemas.openxmlformats.org/package/2006/relationships"><Relationship Id="rId1" Type="http://schemas.openxmlformats.org/officeDocument/2006/relationships/slide" Target="../slides/slide60.xml"/><Relationship Id="rId2" Type="http://schemas.openxmlformats.org/officeDocument/2006/relationships/notesMaster" Target="../notesMasters/notesMaster1.xml"/>
</Relationships>
</file>

<file path=ppt/notesSlides/_rels/notesSlide61.xml.rels><?xml version="1.0" encoding="UTF-8"?>
<Relationships xmlns="http://schemas.openxmlformats.org/package/2006/relationships"><Relationship Id="rId1" Type="http://schemas.openxmlformats.org/officeDocument/2006/relationships/slide" Target="../slides/slide61.xml"/><Relationship Id="rId2" Type="http://schemas.openxmlformats.org/officeDocument/2006/relationships/notesMaster" Target="../notesMasters/notesMaster1.xml"/>
</Relationships>
</file>

<file path=ppt/notesSlides/_rels/notesSlide62.xml.rels><?xml version="1.0" encoding="UTF-8"?>
<Relationships xmlns="http://schemas.openxmlformats.org/package/2006/relationships"><Relationship Id="rId1" Type="http://schemas.openxmlformats.org/officeDocument/2006/relationships/slide" Target="../slides/slide62.xml"/><Relationship Id="rId2" Type="http://schemas.openxmlformats.org/officeDocument/2006/relationships/notesMaster" Target="../notesMasters/notesMaster1.xml"/>
</Relationships>
</file>

<file path=ppt/notesSlides/_rels/notesSlide64.xml.rels><?xml version="1.0" encoding="UTF-8"?>
<Relationships xmlns="http://schemas.openxmlformats.org/package/2006/relationships"><Relationship Id="rId1" Type="http://schemas.openxmlformats.org/officeDocument/2006/relationships/slide" Target="../slides/slide64.xml"/><Relationship Id="rId2" Type="http://schemas.openxmlformats.org/officeDocument/2006/relationships/notesMaster" Target="../notesMasters/notesMaster1.xml"/>
</Relationships>
</file>

<file path=ppt/notesSlides/_rels/notesSlide68.xml.rels><?xml version="1.0" encoding="UTF-8"?>
<Relationships xmlns="http://schemas.openxmlformats.org/package/2006/relationships"><Relationship Id="rId1" Type="http://schemas.openxmlformats.org/officeDocument/2006/relationships/slide" Target="../slides/slide68.xml"/><Relationship Id="rId2" Type="http://schemas.openxmlformats.org/officeDocument/2006/relationships/notesMaster" Target="../notesMasters/notesMaster1.xml"/>
</Relationships>
</file>

<file path=ppt/notesSlides/_rels/notesSlide69.xml.rels><?xml version="1.0" encoding="UTF-8"?>
<Relationships xmlns="http://schemas.openxmlformats.org/package/2006/relationships"><Relationship Id="rId1" Type="http://schemas.openxmlformats.org/officeDocument/2006/relationships/slide" Target="../slides/slide69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70.xml.rels><?xml version="1.0" encoding="UTF-8"?>
<Relationships xmlns="http://schemas.openxmlformats.org/package/2006/relationships"><Relationship Id="rId1" Type="http://schemas.openxmlformats.org/officeDocument/2006/relationships/slide" Target="../slides/slide70.xml"/><Relationship Id="rId2" Type="http://schemas.openxmlformats.org/officeDocument/2006/relationships/notesMaster" Target="../notesMasters/notesMaster1.xml"/>
</Relationships>
</file>

<file path=ppt/notesSlides/_rels/notesSlide71.xml.rels><?xml version="1.0" encoding="UTF-8"?>
<Relationships xmlns="http://schemas.openxmlformats.org/package/2006/relationships"><Relationship Id="rId1" Type="http://schemas.openxmlformats.org/officeDocument/2006/relationships/slide" Target="../slides/slide71.xml"/><Relationship Id="rId2" Type="http://schemas.openxmlformats.org/officeDocument/2006/relationships/notesMaster" Target="../notesMasters/notesMaster1.xml"/>
</Relationships>
</file>

<file path=ppt/notesSlides/_rels/notesSlide72.xml.rels><?xml version="1.0" encoding="UTF-8"?>
<Relationships xmlns="http://schemas.openxmlformats.org/package/2006/relationships"><Relationship Id="rId1" Type="http://schemas.openxmlformats.org/officeDocument/2006/relationships/slide" Target="../slides/slide72.xml"/><Relationship Id="rId2" Type="http://schemas.openxmlformats.org/officeDocument/2006/relationships/notesMaster" Target="../notesMasters/notesMaster1.xml"/>
</Relationships>
</file>

<file path=ppt/notesSlides/_rels/notesSlide73.xml.rels><?xml version="1.0" encoding="UTF-8"?>
<Relationships xmlns="http://schemas.openxmlformats.org/package/2006/relationships"><Relationship Id="rId1" Type="http://schemas.openxmlformats.org/officeDocument/2006/relationships/slide" Target="../slides/slide73.xml"/><Relationship Id="rId2" Type="http://schemas.openxmlformats.org/officeDocument/2006/relationships/notesMaster" Target="../notesMasters/notesMaster1.xml"/>
</Relationships>
</file>

<file path=ppt/notesSlides/_rels/notesSlide74.xml.rels><?xml version="1.0" encoding="UTF-8"?>
<Relationships xmlns="http://schemas.openxmlformats.org/package/2006/relationships"><Relationship Id="rId1" Type="http://schemas.openxmlformats.org/officeDocument/2006/relationships/slide" Target="../slides/slide74.xml"/><Relationship Id="rId2" Type="http://schemas.openxmlformats.org/officeDocument/2006/relationships/notesMaster" Target="../notesMasters/notesMaster1.xml"/>
</Relationships>
</file>

<file path=ppt/notesSlides/_rels/notesSlide75.xml.rels><?xml version="1.0" encoding="UTF-8"?>
<Relationships xmlns="http://schemas.openxmlformats.org/package/2006/relationships"><Relationship Id="rId1" Type="http://schemas.openxmlformats.org/officeDocument/2006/relationships/slide" Target="../slides/slide75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35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n-DK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56" name="PlaceHolder 3"/>
          <p:cNvSpPr>
            <a:spLocks noGrp="1"/>
          </p:cNvSpPr>
          <p:nvPr>
            <p:ph type="sldNum" idx="43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buNone/>
            </a:pPr>
            <a:endParaRPr b="0" lang="en-DK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35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lnSpc>
                <a:spcPct val="100000"/>
              </a:lnSpc>
              <a:buNone/>
            </a:pPr>
            <a:r>
              <a:rPr b="0" lang="da-DK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Og så forfra! </a:t>
            </a:r>
            <a:br>
              <a:rPr sz="2000"/>
            </a:b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Alert</a:t>
            </a: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Verbal/vocal</a:t>
            </a: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Pain</a:t>
            </a: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Unresponsive</a:t>
            </a: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</a:pP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59" name="PlaceHolder 3"/>
          <p:cNvSpPr>
            <a:spLocks noGrp="1"/>
          </p:cNvSpPr>
          <p:nvPr>
            <p:ph type="sldNum" idx="44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buNone/>
            </a:pPr>
            <a:endParaRPr b="0" lang="en-DK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36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lnSpc>
                <a:spcPct val="100000"/>
              </a:lnSpc>
              <a:buNone/>
            </a:pPr>
            <a:r>
              <a:rPr b="0" lang="da-DK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God at kigge på inden eksamen! </a:t>
            </a:r>
            <a:r>
              <a:rPr b="0" lang="da-DK" sz="2000" strike="noStrike" u="none">
                <a:solidFill>
                  <a:srgbClr val="000000"/>
                </a:solidFill>
                <a:effectLst/>
                <a:uFillTx/>
                <a:latin typeface="Wingdings"/>
              </a:rPr>
              <a:t></a:t>
            </a:r>
            <a:r>
              <a:rPr b="0" lang="da-DK" sz="20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 </a:t>
            </a: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62" name="PlaceHolder 3"/>
          <p:cNvSpPr>
            <a:spLocks noGrp="1"/>
          </p:cNvSpPr>
          <p:nvPr>
            <p:ph type="sldNum" idx="45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buNone/>
            </a:pPr>
            <a:endParaRPr b="0" lang="en-DK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36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n-DK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65" name="PlaceHolder 3"/>
          <p:cNvSpPr>
            <a:spLocks noGrp="1"/>
          </p:cNvSpPr>
          <p:nvPr>
            <p:ph type="sldNum" idx="46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buNone/>
            </a:pPr>
            <a:endParaRPr b="0" lang="en-DK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1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36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n-DK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68" name="PlaceHolder 3"/>
          <p:cNvSpPr>
            <a:spLocks noGrp="1"/>
          </p:cNvSpPr>
          <p:nvPr>
            <p:ph type="sldNum" idx="47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buNone/>
            </a:pPr>
            <a:endParaRPr b="0" lang="en-DK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1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37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n-DK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71" name="PlaceHolder 3"/>
          <p:cNvSpPr>
            <a:spLocks noGrp="1"/>
          </p:cNvSpPr>
          <p:nvPr>
            <p:ph type="sldNum" idx="48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buNone/>
            </a:pPr>
            <a:endParaRPr b="0" lang="en-DK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2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37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lnSpc>
                <a:spcPct val="100000"/>
              </a:lnSpc>
              <a:buNone/>
            </a:pPr>
            <a:r>
              <a:rPr b="0" lang="da-DK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God at kigge på inden eksamen </a:t>
            </a:r>
            <a:r>
              <a:rPr b="0" lang="da-DK" sz="2000" strike="noStrike" u="none">
                <a:solidFill>
                  <a:srgbClr val="000000"/>
                </a:solidFill>
                <a:effectLst/>
                <a:uFillTx/>
                <a:latin typeface="Wingdings"/>
              </a:rPr>
              <a:t></a:t>
            </a:r>
            <a:r>
              <a:rPr b="0" lang="da-DK" sz="20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 </a:t>
            </a: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74" name="PlaceHolder 3"/>
          <p:cNvSpPr>
            <a:spLocks noGrp="1"/>
          </p:cNvSpPr>
          <p:nvPr>
            <p:ph type="sldNum" idx="49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buNone/>
            </a:pPr>
            <a:endParaRPr b="0" lang="en-DK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2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37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lnSpc>
                <a:spcPct val="100000"/>
              </a:lnSpc>
              <a:buNone/>
            </a:pPr>
            <a:r>
              <a:rPr b="0" lang="da-DK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Det er vigtigt at skelne mellem PCI og CABG både til eksamen og IRL! </a:t>
            </a: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</a:pP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77" name="PlaceHolder 3"/>
          <p:cNvSpPr>
            <a:spLocks noGrp="1"/>
          </p:cNvSpPr>
          <p:nvPr>
            <p:ph type="sldNum" idx="50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buNone/>
            </a:pPr>
            <a:endParaRPr b="0" lang="en-DK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2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37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lnSpc>
                <a:spcPct val="100000"/>
              </a:lnSpc>
              <a:buNone/>
            </a:pPr>
            <a:r>
              <a:rPr b="0" lang="da-DK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Meget stor </a:t>
            </a:r>
            <a:r>
              <a:rPr b="0" lang="da-DK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OP og </a:t>
            </a:r>
            <a:r>
              <a:rPr b="0" lang="da-DK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mange flere </a:t>
            </a:r>
            <a:r>
              <a:rPr b="0" lang="da-DK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forbehold </a:t>
            </a:r>
            <a:r>
              <a:rPr b="0" lang="da-DK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post-OP og </a:t>
            </a:r>
            <a:r>
              <a:rPr b="0" lang="da-DK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ift. </a:t>
            </a:r>
            <a:r>
              <a:rPr b="0" lang="da-DK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genoptræni</a:t>
            </a:r>
            <a:r>
              <a:rPr b="0" lang="da-DK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ng </a:t>
            </a: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80" name="PlaceHolder 3"/>
          <p:cNvSpPr>
            <a:spLocks noGrp="1"/>
          </p:cNvSpPr>
          <p:nvPr>
            <p:ph type="sldNum" idx="51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buNone/>
            </a:pPr>
            <a:endParaRPr b="0" lang="en-DK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2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38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lnSpc>
                <a:spcPct val="100000"/>
              </a:lnSpc>
              <a:buNone/>
            </a:pPr>
            <a:r>
              <a:rPr b="0" lang="da-DK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Er det nogenlunde klart? </a:t>
            </a: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</a:pPr>
            <a:r>
              <a:rPr b="0" lang="da-DK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Ellers skal i bare tænke ”akut” hvis i får en pt. med vedvarende symp. der ikke svinder for hvile/nitro </a:t>
            </a: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83" name="PlaceHolder 3"/>
          <p:cNvSpPr>
            <a:spLocks noGrp="1"/>
          </p:cNvSpPr>
          <p:nvPr>
            <p:ph type="sldNum" idx="52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buNone/>
            </a:pPr>
            <a:endParaRPr b="0" lang="en-DK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2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38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lnSpc>
                <a:spcPct val="100000"/>
              </a:lnSpc>
              <a:buNone/>
            </a:pPr>
            <a:r>
              <a:rPr b="0" lang="da-DK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Der er kommet ny GOLD ift. den der står i bogen!!! </a:t>
            </a: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86" name="PlaceHolder 3"/>
          <p:cNvSpPr>
            <a:spLocks noGrp="1"/>
          </p:cNvSpPr>
          <p:nvPr>
            <p:ph type="sldNum" idx="53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buNone/>
            </a:pPr>
            <a:endParaRPr b="0" lang="en-DK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2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38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lnSpc>
                <a:spcPct val="100000"/>
              </a:lnSpc>
              <a:buNone/>
            </a:pPr>
            <a:r>
              <a:rPr b="0" lang="da-DK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I skal ikke kunne denne udenad, bare vide at GOLD siger noget om sværhedsgraden af KOL </a:t>
            </a:r>
            <a:r>
              <a:rPr b="0" lang="da-DK" sz="2000" strike="noStrike" u="none">
                <a:solidFill>
                  <a:srgbClr val="000000"/>
                </a:solidFill>
                <a:effectLst/>
                <a:uFillTx/>
                <a:latin typeface="Wingdings"/>
              </a:rPr>
              <a:t></a:t>
            </a:r>
            <a:r>
              <a:rPr b="0" lang="da-DK" sz="20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 </a:t>
            </a: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89" name="PlaceHolder 3"/>
          <p:cNvSpPr>
            <a:spLocks noGrp="1"/>
          </p:cNvSpPr>
          <p:nvPr>
            <p:ph type="sldNum" idx="54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buNone/>
            </a:pPr>
            <a:endParaRPr b="0" lang="en-DK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2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39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lnSpc>
                <a:spcPct val="100000"/>
              </a:lnSpc>
              <a:buNone/>
            </a:pPr>
            <a:r>
              <a:rPr b="0" lang="da-DK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KOL i exa: </a:t>
            </a: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1360" indent="-171360">
              <a:lnSpc>
                <a:spcPct val="100000"/>
              </a:lnSpc>
              <a:buClr>
                <a:srgbClr val="000000"/>
              </a:buClr>
              <a:buFont typeface="OpenSymbol"/>
              <a:buChar char="-"/>
            </a:pPr>
            <a:r>
              <a:rPr b="0" lang="da-DK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Milde exa kan behandles i AP </a:t>
            </a: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1360" indent="-171360">
              <a:lnSpc>
                <a:spcPct val="100000"/>
              </a:lnSpc>
              <a:buClr>
                <a:srgbClr val="000000"/>
              </a:buClr>
              <a:buFont typeface="OpenSymbol"/>
              <a:buChar char="-"/>
            </a:pPr>
            <a:r>
              <a:rPr b="0" lang="da-DK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Svære exa på SH – de er rigtig dårlige</a:t>
            </a: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92" name="PlaceHolder 3"/>
          <p:cNvSpPr>
            <a:spLocks noGrp="1"/>
          </p:cNvSpPr>
          <p:nvPr>
            <p:ph type="sldNum" idx="55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buNone/>
            </a:pPr>
            <a:endParaRPr b="0" lang="en-DK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2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39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lnSpc>
                <a:spcPct val="100000"/>
              </a:lnSpc>
              <a:buNone/>
            </a:pPr>
            <a:r>
              <a:rPr b="0" lang="da-DK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Astma i exa kan ende dødeligt! </a:t>
            </a: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95" name="PlaceHolder 3"/>
          <p:cNvSpPr>
            <a:spLocks noGrp="1"/>
          </p:cNvSpPr>
          <p:nvPr>
            <p:ph type="sldNum" idx="56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buNone/>
            </a:pPr>
            <a:endParaRPr b="0" lang="en-DK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33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lnSpc>
                <a:spcPct val="100000"/>
              </a:lnSpc>
              <a:buNone/>
            </a:pPr>
            <a:r>
              <a:rPr b="0" lang="da-DK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*Udenadslære: </a:t>
            </a: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</a:pPr>
            <a:r>
              <a:rPr b="0" lang="da-DK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Jeg forventer ikke at i kan eksakte antal/procenter el. lign, </a:t>
            </a:r>
            <a:r>
              <a:rPr b="0" lang="da-DK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men i skal vide at fx prostatacancer er den hyppigste </a:t>
            </a:r>
            <a:r>
              <a:rPr b="0" lang="da-DK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cancer hos mænd </a:t>
            </a: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</a:pPr>
            <a:r>
              <a:rPr b="0" lang="da-DK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Jeg spørger ikke til specifikke lægemidler eller </a:t>
            </a:r>
            <a:r>
              <a:rPr b="0" lang="da-DK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operationsteknikker, men i skal kunne navne på de OP </a:t>
            </a:r>
            <a:r>
              <a:rPr b="0" lang="da-DK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med rødt + hvad de bruges til + have en ide om hvorvidt </a:t>
            </a:r>
            <a:r>
              <a:rPr b="0" lang="da-DK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det er en stor eller mindre OP.  </a:t>
            </a: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</a:pP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36" name="PlaceHolder 3"/>
          <p:cNvSpPr>
            <a:spLocks noGrp="1"/>
          </p:cNvSpPr>
          <p:nvPr>
            <p:ph type="sldNum" idx="37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buNone/>
            </a:pPr>
            <a:endParaRPr b="0" lang="en-DK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3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39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lnSpc>
                <a:spcPct val="100000"/>
              </a:lnSpc>
              <a:buNone/>
            </a:pPr>
            <a:r>
              <a:rPr b="0" lang="da-DK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Asbest = lungeHINDE cancer </a:t>
            </a: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98" name="PlaceHolder 3"/>
          <p:cNvSpPr>
            <a:spLocks noGrp="1"/>
          </p:cNvSpPr>
          <p:nvPr>
            <p:ph type="sldNum" idx="57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buNone/>
            </a:pPr>
            <a:endParaRPr b="0" lang="en-DK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3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40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lnSpc>
                <a:spcPct val="100000"/>
              </a:lnSpc>
              <a:buNone/>
            </a:pPr>
            <a:r>
              <a:rPr b="0" lang="da-DK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N = noduli = lymfeknuder </a:t>
            </a: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01" name="PlaceHolder 3"/>
          <p:cNvSpPr>
            <a:spLocks noGrp="1"/>
          </p:cNvSpPr>
          <p:nvPr>
            <p:ph type="sldNum" idx="58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buNone/>
            </a:pPr>
            <a:endParaRPr b="0" lang="en-DK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3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40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lnSpc>
                <a:spcPct val="100000"/>
              </a:lnSpc>
              <a:buNone/>
            </a:pPr>
            <a:r>
              <a:rPr b="0" lang="da-DK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I skal kunne LE </a:t>
            </a: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</a:pPr>
            <a:r>
              <a:rPr b="0" lang="da-DK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Hvis en blodprop opstår direkte i lungen hedder det trombose. </a:t>
            </a: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04" name="PlaceHolder 3"/>
          <p:cNvSpPr>
            <a:spLocks noGrp="1"/>
          </p:cNvSpPr>
          <p:nvPr>
            <p:ph type="sldNum" idx="59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buNone/>
            </a:pPr>
            <a:endParaRPr b="0" lang="en-DK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3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40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lnSpc>
                <a:spcPct val="100000"/>
              </a:lnSpc>
              <a:buNone/>
            </a:pPr>
            <a:r>
              <a:rPr b="0" lang="da-DK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Det skal i også have en forståelse for </a:t>
            </a:r>
            <a:r>
              <a:rPr b="0" lang="da-DK" sz="2000" strike="noStrike" u="none">
                <a:solidFill>
                  <a:srgbClr val="000000"/>
                </a:solidFill>
                <a:effectLst/>
                <a:uFillTx/>
                <a:latin typeface="Wingdings"/>
              </a:rPr>
              <a:t></a:t>
            </a:r>
            <a:r>
              <a:rPr b="0" lang="da-DK" sz="20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 </a:t>
            </a: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07" name="PlaceHolder 3"/>
          <p:cNvSpPr>
            <a:spLocks noGrp="1"/>
          </p:cNvSpPr>
          <p:nvPr>
            <p:ph type="sldNum" idx="60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buNone/>
            </a:pPr>
            <a:endParaRPr b="0" lang="en-DK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3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40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n-DK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10" name="PlaceHolder 3"/>
          <p:cNvSpPr>
            <a:spLocks noGrp="1"/>
          </p:cNvSpPr>
          <p:nvPr>
            <p:ph type="sldNum" idx="61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buNone/>
            </a:pPr>
            <a:endParaRPr b="0" lang="en-DK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3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41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n-DK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13" name="PlaceHolder 3"/>
          <p:cNvSpPr>
            <a:spLocks noGrp="1"/>
          </p:cNvSpPr>
          <p:nvPr>
            <p:ph type="sldNum" idx="62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buNone/>
            </a:pPr>
            <a:endParaRPr b="0" lang="en-DK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3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41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n-DK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16" name="PlaceHolder 3"/>
          <p:cNvSpPr>
            <a:spLocks noGrp="1"/>
          </p:cNvSpPr>
          <p:nvPr>
            <p:ph type="sldNum" idx="63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buNone/>
            </a:pPr>
            <a:endParaRPr b="0" lang="en-DK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3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41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lnSpc>
                <a:spcPct val="150000"/>
              </a:lnSpc>
              <a:buNone/>
            </a:pPr>
            <a:r>
              <a:rPr b="0" lang="da-DK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Man må godt spise ost og smør (indeholder lidt eller ingen laktose)</a:t>
            </a: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50000"/>
              </a:lnSpc>
              <a:buNone/>
            </a:pPr>
            <a:r>
              <a:rPr b="0" lang="da-DK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Laktaseholdige kapsler kan købes i håndkøb på apoteker</a:t>
            </a: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</a:pP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19" name="PlaceHolder 3"/>
          <p:cNvSpPr>
            <a:spLocks noGrp="1"/>
          </p:cNvSpPr>
          <p:nvPr>
            <p:ph type="sldNum" idx="64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buNone/>
            </a:pPr>
            <a:endParaRPr b="0" lang="en-DK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3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42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n-DK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22" name="PlaceHolder 3"/>
          <p:cNvSpPr>
            <a:spLocks noGrp="1"/>
          </p:cNvSpPr>
          <p:nvPr>
            <p:ph type="sldNum" idx="65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buNone/>
            </a:pPr>
            <a:endParaRPr b="0" lang="en-DK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33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lnSpc>
                <a:spcPct val="100000"/>
              </a:lnSpc>
              <a:buNone/>
            </a:pPr>
            <a:r>
              <a:rPr b="0" lang="da-DK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*Fx obs på om der spørges til årsager eller risikofaktorer! </a:t>
            </a: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39" name="PlaceHolder 3"/>
          <p:cNvSpPr>
            <a:spLocks noGrp="1"/>
          </p:cNvSpPr>
          <p:nvPr>
            <p:ph type="sldNum" idx="38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buNone/>
            </a:pPr>
            <a:endParaRPr b="0" lang="en-DK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4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42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n-DK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25" name="PlaceHolder 3"/>
          <p:cNvSpPr>
            <a:spLocks noGrp="1"/>
          </p:cNvSpPr>
          <p:nvPr>
            <p:ph type="sldNum" idx="66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buNone/>
            </a:pPr>
            <a:endParaRPr b="0" lang="en-DK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4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42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lnSpc>
                <a:spcPct val="100000"/>
              </a:lnSpc>
              <a:buNone/>
            </a:pPr>
            <a:r>
              <a:rPr b="0" lang="da-DK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Er i med på forskellen mellem infektion og inflammation? </a:t>
            </a: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28" name="PlaceHolder 3"/>
          <p:cNvSpPr>
            <a:spLocks noGrp="1"/>
          </p:cNvSpPr>
          <p:nvPr>
            <p:ph type="sldNum" idx="67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buNone/>
            </a:pPr>
            <a:endParaRPr b="0" lang="en-DK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4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43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lnSpc>
                <a:spcPct val="100000"/>
              </a:lnSpc>
              <a:buNone/>
            </a:pPr>
            <a:r>
              <a:rPr b="0" lang="da-DK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De fleste vil dø uden behandling </a:t>
            </a: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</a:pPr>
            <a:r>
              <a:rPr b="0" lang="da-DK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*Nogle få tilfælde kan behandles uden OP </a:t>
            </a: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</a:pPr>
            <a:r>
              <a:rPr b="0" lang="da-DK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Relativt høj dødelighed selv med OP</a:t>
            </a: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31" name="PlaceHolder 3"/>
          <p:cNvSpPr>
            <a:spLocks noGrp="1"/>
          </p:cNvSpPr>
          <p:nvPr>
            <p:ph type="sldNum" idx="68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buNone/>
            </a:pPr>
            <a:endParaRPr b="0" lang="en-DK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4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43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n-DK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34" name="PlaceHolder 3"/>
          <p:cNvSpPr>
            <a:spLocks noGrp="1"/>
          </p:cNvSpPr>
          <p:nvPr>
            <p:ph type="sldNum" idx="69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buNone/>
            </a:pPr>
            <a:endParaRPr b="0" lang="en-DK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4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43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lnSpc>
                <a:spcPct val="100000"/>
              </a:lnSpc>
              <a:buNone/>
            </a:pPr>
            <a:r>
              <a:rPr b="0" lang="da-DK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Inflammation – ikke infektion! </a:t>
            </a: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</a:pPr>
            <a:r>
              <a:rPr b="0" lang="da-DK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I skal have forståelse for at det kan være et alvorligt forløb </a:t>
            </a: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37" name="PlaceHolder 3"/>
          <p:cNvSpPr>
            <a:spLocks noGrp="1"/>
          </p:cNvSpPr>
          <p:nvPr>
            <p:ph type="sldNum" idx="70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buNone/>
            </a:pPr>
            <a:endParaRPr b="0" lang="en-DK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34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lnSpc>
                <a:spcPct val="100000"/>
              </a:lnSpc>
              <a:buNone/>
            </a:pPr>
            <a:r>
              <a:rPr b="0" lang="da-DK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Ellers tager vi lige et par gamle eksamensspørgsmål… </a:t>
            </a: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42" name="PlaceHolder 3"/>
          <p:cNvSpPr>
            <a:spLocks noGrp="1"/>
          </p:cNvSpPr>
          <p:nvPr>
            <p:ph type="sldNum" idx="39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buNone/>
            </a:pPr>
            <a:endParaRPr b="0" lang="en-DK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5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43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lnSpc>
                <a:spcPct val="100000"/>
              </a:lnSpc>
              <a:buNone/>
            </a:pPr>
            <a:r>
              <a:rPr b="0" lang="da-DK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75% sidder i caput </a:t>
            </a: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</a:pP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</a:pPr>
            <a:r>
              <a:rPr b="0" lang="da-DK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Generelt svært at diagnosticere – let at overse eller tro det er alt muligt andet mere fredeligt</a:t>
            </a: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40" name="PlaceHolder 3"/>
          <p:cNvSpPr>
            <a:spLocks noGrp="1"/>
          </p:cNvSpPr>
          <p:nvPr>
            <p:ph type="sldNum" idx="71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buNone/>
            </a:pPr>
            <a:endParaRPr b="0" lang="en-DK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5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44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lnSpc>
                <a:spcPct val="100000"/>
              </a:lnSpc>
              <a:buNone/>
            </a:pPr>
            <a:r>
              <a:rPr b="0" lang="da-DK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Stor kompliceret OP </a:t>
            </a: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</a:pPr>
            <a:r>
              <a:rPr b="0" lang="da-DK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Kan kun bruges til cancer i caput </a:t>
            </a: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</a:pPr>
            <a:r>
              <a:rPr b="0" lang="da-DK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I skal ikke kunne redegøre for hvordan den udføres, bare hvornår den bruges og at det er en stor og kompliceret OP. </a:t>
            </a: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43" name="PlaceHolder 3"/>
          <p:cNvSpPr>
            <a:spLocks noGrp="1"/>
          </p:cNvSpPr>
          <p:nvPr>
            <p:ph type="sldNum" idx="72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buNone/>
            </a:pPr>
            <a:endParaRPr b="0" lang="en-DK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5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44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n-DK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46" name="PlaceHolder 3"/>
          <p:cNvSpPr>
            <a:spLocks noGrp="1"/>
          </p:cNvSpPr>
          <p:nvPr>
            <p:ph type="sldNum" idx="73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buNone/>
            </a:pPr>
            <a:endParaRPr b="0" lang="en-DK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5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44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lnSpc>
                <a:spcPct val="100000"/>
              </a:lnSpc>
              <a:buNone/>
            </a:pPr>
            <a:r>
              <a:rPr b="0" lang="da-DK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Kommer sent i forløbet </a:t>
            </a:r>
            <a:r>
              <a:rPr b="0" lang="da-DK" sz="2000" strike="noStrike" u="none">
                <a:solidFill>
                  <a:srgbClr val="000000"/>
                </a:solidFill>
                <a:effectLst/>
                <a:uFillTx/>
                <a:latin typeface="Wingdings"/>
              </a:rPr>
              <a:t></a:t>
            </a:r>
            <a:r>
              <a:rPr b="0" lang="da-DK" sz="20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 stigmata = svært syge </a:t>
            </a: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49" name="PlaceHolder 3"/>
          <p:cNvSpPr>
            <a:spLocks noGrp="1"/>
          </p:cNvSpPr>
          <p:nvPr>
            <p:ph type="sldNum" idx="74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buNone/>
            </a:pPr>
            <a:endParaRPr b="0" lang="en-DK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5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45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lnSpc>
                <a:spcPct val="100000"/>
              </a:lnSpc>
              <a:buNone/>
            </a:pPr>
            <a:r>
              <a:rPr b="0" lang="da-DK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Mindre vigtigt – næste slide er vigtigere at fokusere på </a:t>
            </a:r>
            <a:r>
              <a:rPr b="0" lang="da-DK" sz="2000" strike="noStrike" u="none">
                <a:solidFill>
                  <a:srgbClr val="000000"/>
                </a:solidFill>
                <a:effectLst/>
                <a:uFillTx/>
                <a:latin typeface="Wingdings"/>
              </a:rPr>
              <a:t></a:t>
            </a:r>
            <a:r>
              <a:rPr b="0" lang="da-DK" sz="20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 </a:t>
            </a: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52" name="PlaceHolder 3"/>
          <p:cNvSpPr>
            <a:spLocks noGrp="1"/>
          </p:cNvSpPr>
          <p:nvPr>
            <p:ph type="sldNum" idx="75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buNone/>
            </a:pPr>
            <a:endParaRPr b="0" lang="en-DK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5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45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da-DK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*Galdesten</a:t>
            </a:r>
            <a:r>
              <a:rPr b="0" lang="da-DK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sanfald = </a:t>
            </a:r>
            <a:r>
              <a:rPr b="0" lang="da-DK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Hvis stenen </a:t>
            </a:r>
            <a:r>
              <a:rPr b="0" lang="da-DK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passerer fra </a:t>
            </a:r>
            <a:r>
              <a:rPr b="0" lang="da-DK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galdeblære</a:t>
            </a:r>
            <a:r>
              <a:rPr b="0" lang="da-DK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n og via </a:t>
            </a:r>
            <a:r>
              <a:rPr b="0" lang="da-DK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galdevejen</a:t>
            </a:r>
            <a:r>
              <a:rPr b="0" lang="da-DK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e ud i </a:t>
            </a:r>
            <a:r>
              <a:rPr b="0" lang="da-DK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tarmen </a:t>
            </a:r>
            <a:r>
              <a:rPr b="0" lang="da-DK" sz="2000" strike="noStrike" u="none">
                <a:solidFill>
                  <a:srgbClr val="000000"/>
                </a:solidFill>
                <a:effectLst/>
                <a:uFillTx/>
                <a:latin typeface="Wingdings"/>
              </a:rPr>
              <a:t></a:t>
            </a:r>
            <a:r>
              <a:rPr b="0" lang="da-DK" sz="20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 </a:t>
            </a:r>
            <a:r>
              <a:rPr b="0" lang="da-DK" sz="20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anfald af </a:t>
            </a:r>
            <a:r>
              <a:rPr b="0" lang="da-DK" sz="20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kraftige </a:t>
            </a:r>
            <a:r>
              <a:rPr b="0" lang="da-DK" sz="20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smerter </a:t>
            </a:r>
            <a:r>
              <a:rPr b="0" lang="da-DK" sz="20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placeret </a:t>
            </a:r>
            <a:r>
              <a:rPr b="0" lang="da-DK" sz="20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under højre </a:t>
            </a:r>
            <a:r>
              <a:rPr b="0" lang="da-DK" sz="20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kurvatur </a:t>
            </a: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da-DK" sz="20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Varighed 1-2 </a:t>
            </a:r>
            <a:r>
              <a:rPr b="0" lang="da-DK" sz="20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timer og kan </a:t>
            </a:r>
            <a:r>
              <a:rPr b="0" lang="da-DK" sz="20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ledsages af </a:t>
            </a:r>
            <a:r>
              <a:rPr b="0" lang="da-DK" sz="20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kvalme og </a:t>
            </a:r>
            <a:r>
              <a:rPr b="0" lang="da-DK" sz="20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opkastninger.</a:t>
            </a: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da-DK" sz="20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Oftest udløst </a:t>
            </a:r>
            <a:r>
              <a:rPr b="0" lang="da-DK" sz="20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af fedtrige </a:t>
            </a:r>
            <a:r>
              <a:rPr b="0" lang="da-DK" sz="20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måltider – i </a:t>
            </a:r>
            <a:r>
              <a:rPr b="0" lang="da-DK" sz="20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december </a:t>
            </a:r>
            <a:r>
              <a:rPr b="0" lang="da-DK" sz="20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stiger antal </a:t>
            </a:r>
            <a:r>
              <a:rPr b="0" lang="da-DK" sz="20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indlæggelser</a:t>
            </a:r>
            <a:r>
              <a:rPr b="0" lang="da-DK" sz="20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… </a:t>
            </a: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55" name="PlaceHolder 3"/>
          <p:cNvSpPr>
            <a:spLocks noGrp="1"/>
          </p:cNvSpPr>
          <p:nvPr>
            <p:ph type="sldNum" idx="76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buNone/>
            </a:pPr>
            <a:endParaRPr b="0" lang="en-DK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5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45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da-DK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Diabetes mellitus = sød urin – i gammel tid smagte man på urinen !</a:t>
            </a: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da-DK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Hvorfor får man DM? Multifaktorielt </a:t>
            </a: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da-DK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Nogle vil aldrig få det selv om de lever af bacon og stjernemix </a:t>
            </a: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da-DK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Andre vil få det uanset hvor sundt de spiser – genetik </a:t>
            </a: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da-DK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Medicininduceret: </a:t>
            </a: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da-DK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- Prednisolon, HIV medicin – sikkert flere </a:t>
            </a: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da-DK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- Vil oftest gå væk igen ved ophør </a:t>
            </a: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58" name="PlaceHolder 3"/>
          <p:cNvSpPr>
            <a:spLocks noGrp="1"/>
          </p:cNvSpPr>
          <p:nvPr>
            <p:ph type="sldNum" idx="77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buNone/>
            </a:pPr>
            <a:endParaRPr b="0" lang="en-DK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5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46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lnSpc>
                <a:spcPct val="100000"/>
              </a:lnSpc>
              <a:buNone/>
            </a:pPr>
            <a:r>
              <a:rPr b="0" lang="da-DK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Insulin transporterer sukker ind i cellerne – hvis ingen insulin = højt BS </a:t>
            </a: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61" name="PlaceHolder 3"/>
          <p:cNvSpPr>
            <a:spLocks noGrp="1"/>
          </p:cNvSpPr>
          <p:nvPr>
            <p:ph type="sldNum" idx="78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buNone/>
            </a:pPr>
            <a:endParaRPr b="0" lang="en-DK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34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lnSpc>
                <a:spcPct val="100000"/>
              </a:lnSpc>
              <a:buNone/>
            </a:pPr>
            <a:r>
              <a:rPr b="0" lang="da-DK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1 = B </a:t>
            </a: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</a:pPr>
            <a:r>
              <a:rPr b="0" lang="da-DK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2 = C </a:t>
            </a: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45" name="PlaceHolder 3"/>
          <p:cNvSpPr>
            <a:spLocks noGrp="1"/>
          </p:cNvSpPr>
          <p:nvPr>
            <p:ph type="sldNum" idx="40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buNone/>
            </a:pPr>
            <a:endParaRPr b="0" lang="en-DK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6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46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lnSpc>
                <a:spcPct val="100000"/>
              </a:lnSpc>
              <a:buNone/>
            </a:pPr>
            <a:r>
              <a:rPr b="0" lang="da-DK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Syreforgiftning </a:t>
            </a: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</a:pPr>
            <a:r>
              <a:rPr b="0" lang="da-DK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- Kroppen prøver at vaske CO2 ud ved at hyerventilere som kompensation for metabolisk acidose </a:t>
            </a: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</a:pPr>
            <a:r>
              <a:rPr b="0" lang="da-DK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Foetor ex ore = Acetone-lugt </a:t>
            </a: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</a:pP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64" name="PlaceHolder 3"/>
          <p:cNvSpPr>
            <a:spLocks noGrp="1"/>
          </p:cNvSpPr>
          <p:nvPr>
            <p:ph type="sldNum" idx="79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buNone/>
            </a:pPr>
            <a:endParaRPr b="0" lang="en-DK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6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46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da-DK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Det kaldes også insulinshock </a:t>
            </a: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da-DK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Hvorfor dør man af det? </a:t>
            </a: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da-DK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Hvis man har en pt. som har det dårligt, men man er i tvivl om det er pga. for højt eller for lavt BS – giver man så insulin eller glucose? </a:t>
            </a: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da-DK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Kig efter glucagon pen – alle der får insulin bør have en – hvis ikke, så sukkerknald el. lign. hvis de ikke er helt bevidstløse </a:t>
            </a: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67" name="PlaceHolder 3"/>
          <p:cNvSpPr>
            <a:spLocks noGrp="1"/>
          </p:cNvSpPr>
          <p:nvPr>
            <p:ph type="sldNum" idx="80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buNone/>
            </a:pPr>
            <a:endParaRPr b="0" lang="en-DK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6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46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lnSpc>
                <a:spcPct val="100000"/>
              </a:lnSpc>
              <a:buNone/>
            </a:pPr>
            <a:r>
              <a:rPr b="0" lang="da-DK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Pga. risiko for senkomplikationer bliver man ved diagnosetilspunktet tilbudt et kontrolforløb der indebærer: </a:t>
            </a: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28600" indent="-228600">
              <a:lnSpc>
                <a:spcPct val="100000"/>
              </a:lnSpc>
              <a:buClr>
                <a:srgbClr val="000000"/>
              </a:buClr>
              <a:buFont typeface="OpenSymbol"/>
              <a:buAutoNum type="arabicPeriod"/>
            </a:pPr>
            <a:r>
              <a:rPr b="0" lang="da-DK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Kontroller hver 3.-12. måned hos EL </a:t>
            </a: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28600" indent="-228600">
              <a:lnSpc>
                <a:spcPct val="100000"/>
              </a:lnSpc>
              <a:buClr>
                <a:srgbClr val="000000"/>
              </a:buClr>
              <a:buFont typeface="OpenSymbol"/>
              <a:buAutoNum type="arabicPeriod"/>
            </a:pPr>
            <a:r>
              <a:rPr b="0" lang="da-DK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Årligt øjenfoto </a:t>
            </a: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28600" indent="-228600">
              <a:lnSpc>
                <a:spcPct val="100000"/>
              </a:lnSpc>
              <a:buClr>
                <a:srgbClr val="000000"/>
              </a:buClr>
              <a:buFont typeface="OpenSymbol"/>
              <a:buAutoNum type="arabicPeriod"/>
            </a:pPr>
            <a:r>
              <a:rPr b="0" lang="da-DK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Fodterapeut </a:t>
            </a: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28600" indent="-228600">
              <a:lnSpc>
                <a:spcPct val="100000"/>
              </a:lnSpc>
              <a:buClr>
                <a:srgbClr val="000000"/>
              </a:buClr>
              <a:buFont typeface="OpenSymbol"/>
              <a:buAutoNum type="arabicPeriod"/>
            </a:pPr>
            <a:r>
              <a:rPr b="0" lang="da-DK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Diverse kommunale tilbud om træning, patientskole mv. </a:t>
            </a: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da-DK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Diabetesforeningen har også en masse tilbud. </a:t>
            </a: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70" name="PlaceHolder 3"/>
          <p:cNvSpPr>
            <a:spLocks noGrp="1"/>
          </p:cNvSpPr>
          <p:nvPr>
            <p:ph type="sldNum" idx="81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buNone/>
            </a:pPr>
            <a:endParaRPr b="0" lang="en-DK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6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47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lnSpc>
                <a:spcPct val="100000"/>
              </a:lnSpc>
              <a:buNone/>
            </a:pPr>
            <a:r>
              <a:rPr b="0" lang="da-DK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I må gerne have en ide om årsagerne </a:t>
            </a: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73" name="PlaceHolder 3"/>
          <p:cNvSpPr>
            <a:spLocks noGrp="1"/>
          </p:cNvSpPr>
          <p:nvPr>
            <p:ph type="sldNum" idx="82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buNone/>
            </a:pPr>
            <a:endParaRPr b="0" lang="en-DK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6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47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lnSpc>
                <a:spcPct val="150000"/>
              </a:lnSpc>
              <a:buNone/>
            </a:pPr>
            <a:r>
              <a:rPr b="1" lang="da-DK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Obs! Ikke det samme som nyrecyster</a:t>
            </a:r>
            <a:r>
              <a:rPr b="0" lang="da-DK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 – disse er hyppige og optræder hos 50% efter 50-årsalderen. </a:t>
            </a: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50000"/>
              </a:lnSpc>
              <a:buNone/>
            </a:pPr>
            <a:r>
              <a:rPr b="0" lang="da-DK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Er ufarlige og giver i reglen ikke symptomer.</a:t>
            </a: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50000"/>
              </a:lnSpc>
              <a:buNone/>
            </a:pPr>
            <a:r>
              <a:rPr b="0" lang="da-DK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Opdages tit tilfældigt på skanninger i anden forbindelse.</a:t>
            </a: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</a:pP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76" name="PlaceHolder 3"/>
          <p:cNvSpPr>
            <a:spLocks noGrp="1"/>
          </p:cNvSpPr>
          <p:nvPr>
            <p:ph type="sldNum" idx="83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buNone/>
            </a:pPr>
            <a:endParaRPr b="0" lang="en-DK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6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47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lnSpc>
                <a:spcPct val="100000"/>
              </a:lnSpc>
              <a:buNone/>
            </a:pPr>
            <a:r>
              <a:rPr b="0" lang="da-DK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Oftest mikroskopisk hæmaturi </a:t>
            </a: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79" name="PlaceHolder 3"/>
          <p:cNvSpPr>
            <a:spLocks noGrp="1"/>
          </p:cNvSpPr>
          <p:nvPr>
            <p:ph type="sldNum" idx="84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buNone/>
            </a:pPr>
            <a:endParaRPr b="0" lang="en-DK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34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lnSpc>
                <a:spcPct val="100000"/>
              </a:lnSpc>
              <a:buNone/>
            </a:pPr>
            <a:r>
              <a:rPr b="0" lang="da-DK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3 = A</a:t>
            </a: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</a:pPr>
            <a:r>
              <a:rPr b="0" lang="da-DK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4 = C</a:t>
            </a: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48" name="PlaceHolder 3"/>
          <p:cNvSpPr>
            <a:spLocks noGrp="1"/>
          </p:cNvSpPr>
          <p:nvPr>
            <p:ph type="sldNum" idx="41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buNone/>
            </a:pPr>
            <a:endParaRPr b="0" lang="en-DK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7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48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lnSpc>
                <a:spcPct val="100000"/>
              </a:lnSpc>
              <a:buNone/>
            </a:pPr>
            <a:r>
              <a:rPr b="0" lang="da-DK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Behøver ikke altid CT, man kan fint se an. </a:t>
            </a: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82" name="PlaceHolder 3"/>
          <p:cNvSpPr>
            <a:spLocks noGrp="1"/>
          </p:cNvSpPr>
          <p:nvPr>
            <p:ph type="sldNum" idx="85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buNone/>
            </a:pPr>
            <a:endParaRPr b="0" lang="en-DK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7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48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n-DK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85" name="PlaceHolder 3"/>
          <p:cNvSpPr>
            <a:spLocks noGrp="1"/>
          </p:cNvSpPr>
          <p:nvPr>
            <p:ph type="sldNum" idx="86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buNone/>
            </a:pPr>
            <a:endParaRPr b="0" lang="en-DK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7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48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lnSpc>
                <a:spcPct val="100000"/>
              </a:lnSpc>
              <a:buNone/>
            </a:pPr>
            <a:r>
              <a:rPr b="0" lang="da-DK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PSA = prostata specifikt antigen (normalt under 4) </a:t>
            </a: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</a:pP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88" name="PlaceHolder 3"/>
          <p:cNvSpPr>
            <a:spLocks noGrp="1"/>
          </p:cNvSpPr>
          <p:nvPr>
            <p:ph type="sldNum" idx="87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buNone/>
            </a:pPr>
            <a:endParaRPr b="0" lang="en-DK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7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49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lnSpc>
                <a:spcPct val="100000"/>
              </a:lnSpc>
              <a:buNone/>
            </a:pPr>
            <a:r>
              <a:rPr b="0" lang="da-DK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UG = urogenitalsystemet </a:t>
            </a: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</a:pP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</a:pPr>
            <a:r>
              <a:rPr b="0" lang="da-DK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Det er kun de mandlige genitale cancere der er pensum for jer. </a:t>
            </a: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91" name="PlaceHolder 3"/>
          <p:cNvSpPr>
            <a:spLocks noGrp="1"/>
          </p:cNvSpPr>
          <p:nvPr>
            <p:ph type="sldNum" idx="88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buNone/>
            </a:pPr>
            <a:endParaRPr b="0" lang="en-DK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7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49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lnSpc>
                <a:spcPct val="100000"/>
              </a:lnSpc>
              <a:buNone/>
            </a:pPr>
            <a:r>
              <a:rPr b="0" lang="da-DK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Vigtigt at skelne mellem mikroskopisk og makroskopisk </a:t>
            </a: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94" name="PlaceHolder 3"/>
          <p:cNvSpPr>
            <a:spLocks noGrp="1"/>
          </p:cNvSpPr>
          <p:nvPr>
            <p:ph type="sldNum" idx="89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buNone/>
            </a:pPr>
            <a:endParaRPr b="0" lang="en-DK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7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49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lnSpc>
                <a:spcPct val="100000"/>
              </a:lnSpc>
              <a:buNone/>
            </a:pPr>
            <a:r>
              <a:rPr b="0" lang="da-DK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I er stadig velkomne til at stille spørgsmål på mail frem til eksamen. </a:t>
            </a: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</a:pPr>
            <a:r>
              <a:rPr b="0" lang="da-DK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Bare husk at jeg ikke kan gøre noget ved pensum ;) </a:t>
            </a: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97" name="PlaceHolder 3"/>
          <p:cNvSpPr>
            <a:spLocks noGrp="1"/>
          </p:cNvSpPr>
          <p:nvPr>
            <p:ph type="sldNum" idx="90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buNone/>
            </a:pPr>
            <a:endParaRPr b="0" lang="en-DK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35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lnSpc>
                <a:spcPct val="100000"/>
              </a:lnSpc>
              <a:buNone/>
            </a:pPr>
            <a:r>
              <a:rPr b="0" lang="da-DK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5 = A</a:t>
            </a: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</a:pPr>
            <a:r>
              <a:rPr b="0" lang="da-DK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6 = B</a:t>
            </a: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51" name="PlaceHolder 3"/>
          <p:cNvSpPr>
            <a:spLocks noGrp="1"/>
          </p:cNvSpPr>
          <p:nvPr>
            <p:ph type="sldNum" idx="42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buNone/>
            </a:pPr>
            <a:endParaRPr b="0" lang="en-DK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35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lnSpc>
                <a:spcPct val="100000"/>
              </a:lnSpc>
              <a:buNone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Nice to know kan også være eksamenssprgsmål</a:t>
            </a:r>
            <a:endParaRPr b="0" lang="en-DK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Titelslid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algn="ctr" defTabSz="914400">
              <a:lnSpc>
                <a:spcPct val="90000"/>
              </a:lnSpc>
              <a:buNone/>
            </a:pPr>
            <a:r>
              <a:rPr b="0" lang="da-DK" sz="60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Klik for at redigere </a:t>
            </a:r>
            <a:r>
              <a:rPr b="0" lang="da-DK" sz="60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titeltypografien i </a:t>
            </a:r>
            <a:r>
              <a:rPr b="0" lang="da-DK" sz="60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masteren</a:t>
            </a:r>
            <a:endParaRPr b="0" lang="da-DK" sz="6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dt" idx="1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DK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DK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&lt;date/time&gt;</a:t>
            </a:r>
            <a:endParaRPr b="0" lang="en-DK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DK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DK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en-DK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>
              <a:buNone/>
            </a:pPr>
            <a:endParaRPr b="0" lang="en-DK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a-DK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da-DK" sz="2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a-DK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da-DK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a-DK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da-DK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a-DK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da-DK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a-DK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da-DK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a-DK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da-DK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a-DK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da-DK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Indhold med billedteks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839880" y="457200"/>
            <a:ext cx="3931920" cy="1599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da-DK" sz="32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Klik for at redigere titeltypografien i masteren</a:t>
            </a:r>
            <a:endParaRPr b="0" lang="da-DK" sz="3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5183280" y="987480"/>
            <a:ext cx="6171840" cy="4873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da-DK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Klik for at redigere teksttypografierne i masteren</a:t>
            </a:r>
            <a:endParaRPr b="0" lang="da-DK" sz="3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da-DK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Andet niveau</a:t>
            </a:r>
            <a:endParaRPr b="0" lang="da-DK" sz="2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1430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da-DK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Tredje niveau</a:t>
            </a:r>
            <a:endParaRPr b="0" lang="da-DK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6002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da-DK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Fjerde niveau</a:t>
            </a:r>
            <a:endParaRPr b="0" lang="da-DK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0574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da-DK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Femte niveau</a:t>
            </a:r>
            <a:endParaRPr b="0" lang="da-DK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 type="body"/>
          </p:nvPr>
        </p:nvSpPr>
        <p:spPr>
          <a:xfrm>
            <a:off x="839880" y="2057400"/>
            <a:ext cx="3931920" cy="3811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da-DK" sz="16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Klik for at redigere teksttypografierne i masteren</a:t>
            </a:r>
            <a:endParaRPr b="0" lang="da-DK" sz="16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1" name="PlaceHolder 4"/>
          <p:cNvSpPr>
            <a:spLocks noGrp="1"/>
          </p:cNvSpPr>
          <p:nvPr>
            <p:ph type="dt" idx="28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DK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DK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&lt;date/time&gt;</a:t>
            </a:r>
            <a:endParaRPr b="0" lang="en-DK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2" name="PlaceHolder 5"/>
          <p:cNvSpPr>
            <a:spLocks noGrp="1"/>
          </p:cNvSpPr>
          <p:nvPr>
            <p:ph type="ftr" idx="29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DK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DK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en-DK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3" name="PlaceHolder 6"/>
          <p:cNvSpPr>
            <a:spLocks noGrp="1"/>
          </p:cNvSpPr>
          <p:nvPr>
            <p:ph type="sldNum" idx="30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>
              <a:buNone/>
            </a:pPr>
            <a:endParaRPr b="0" lang="en-DK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illede med billedteks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839880" y="457200"/>
            <a:ext cx="3931920" cy="1599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da-DK" sz="32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Klik for at redigere titeltypografien i masteren</a:t>
            </a:r>
            <a:endParaRPr b="0" lang="da-DK" sz="3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5183280" y="987480"/>
            <a:ext cx="6171840" cy="4873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a-DK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da-DK" sz="3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a-DK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da-DK" sz="3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a-DK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da-DK" sz="3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a-DK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da-DK" sz="3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a-DK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da-DK" sz="3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a-DK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da-DK" sz="3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a-DK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da-DK" sz="3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 type="body"/>
          </p:nvPr>
        </p:nvSpPr>
        <p:spPr>
          <a:xfrm>
            <a:off x="839880" y="2057400"/>
            <a:ext cx="3931920" cy="3811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da-DK" sz="16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Klik for at redigere teksttypografierne i masteren</a:t>
            </a:r>
            <a:endParaRPr b="0" lang="da-DK" sz="16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7" name="PlaceHolder 4"/>
          <p:cNvSpPr>
            <a:spLocks noGrp="1"/>
          </p:cNvSpPr>
          <p:nvPr>
            <p:ph type="dt" idx="31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DK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DK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&lt;date/time&gt;</a:t>
            </a:r>
            <a:endParaRPr b="0" lang="en-DK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8" name="PlaceHolder 5"/>
          <p:cNvSpPr>
            <a:spLocks noGrp="1"/>
          </p:cNvSpPr>
          <p:nvPr>
            <p:ph type="ftr" idx="32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DK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DK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en-DK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9" name="PlaceHolder 6"/>
          <p:cNvSpPr>
            <a:spLocks noGrp="1"/>
          </p:cNvSpPr>
          <p:nvPr>
            <p:ph type="sldNum" idx="33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>
              <a:buNone/>
            </a:pPr>
            <a:endParaRPr b="0" lang="en-DK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x" preserve="1">
  <p:cSld name="Titel og lodret teks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da-DK" sz="44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Klik for at redigere </a:t>
            </a:r>
            <a:r>
              <a:rPr b="0" lang="da-DK" sz="44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titeltypografien i </a:t>
            </a:r>
            <a:r>
              <a:rPr b="0" lang="da-DK" sz="44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masteren</a:t>
            </a:r>
            <a:endParaRPr b="0" lang="da-DK" sz="4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 vert="eaVert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da-DK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Klik for at redigere teksttypografierne i masteren</a:t>
            </a:r>
            <a:endParaRPr b="0" lang="da-DK" sz="2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da-DK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Andet niveau</a:t>
            </a:r>
            <a:endParaRPr b="0" lang="da-DK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1430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da-DK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Tredje niveau</a:t>
            </a:r>
            <a:endParaRPr b="0" lang="da-DK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6002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da-DK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Fjerde niveau</a:t>
            </a:r>
            <a:endParaRPr b="0" lang="da-DK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0574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da-DK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Femte niveau</a:t>
            </a:r>
            <a:endParaRPr b="0" lang="da-DK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dt" idx="4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DK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DK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&lt;date/time&gt;</a:t>
            </a:r>
            <a:endParaRPr b="0" lang="en-DK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0" name="PlaceHolder 4"/>
          <p:cNvSpPr>
            <a:spLocks noGrp="1"/>
          </p:cNvSpPr>
          <p:nvPr>
            <p:ph type="ftr" idx="5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DK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DK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en-DK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1" name="PlaceHolder 5"/>
          <p:cNvSpPr>
            <a:spLocks noGrp="1"/>
          </p:cNvSpPr>
          <p:nvPr>
            <p:ph type="sldNum" idx="6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>
              <a:buNone/>
            </a:pPr>
            <a:endParaRPr b="0" lang="en-DK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itleAndTx" preserve="1">
  <p:cSld name="Lodret titel og teks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8724960" y="365040"/>
            <a:ext cx="2628720" cy="5811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 vert="eaVert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da-DK" sz="44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Klik for at redigere titeltypografien i masteren</a:t>
            </a:r>
            <a:endParaRPr b="0" lang="da-DK" sz="4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838080" y="365040"/>
            <a:ext cx="7733880" cy="5811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 vert="eaVert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da-DK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Klik for at redigere teksttypografierne i masteren</a:t>
            </a:r>
            <a:endParaRPr b="0" lang="da-DK" sz="2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da-DK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Andet niveau</a:t>
            </a:r>
            <a:endParaRPr b="0" lang="da-DK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1430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da-DK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Tredje niveau</a:t>
            </a:r>
            <a:endParaRPr b="0" lang="da-DK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6002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da-DK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Fjerde niveau</a:t>
            </a:r>
            <a:endParaRPr b="0" lang="da-DK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0574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da-DK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Femte niveau</a:t>
            </a:r>
            <a:endParaRPr b="0" lang="da-DK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dt" idx="7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DK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DK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&lt;date/time&gt;</a:t>
            </a:r>
            <a:endParaRPr b="0" lang="en-DK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 type="ftr" idx="8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DK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DK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en-DK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6" name="PlaceHolder 5"/>
          <p:cNvSpPr>
            <a:spLocks noGrp="1"/>
          </p:cNvSpPr>
          <p:nvPr>
            <p:ph type="sldNum" idx="9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>
              <a:buNone/>
            </a:pPr>
            <a:endParaRPr b="0" lang="en-DK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el og indholdsobjek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da-DK" sz="44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Klik for at redigere titeltypografien i masteren</a:t>
            </a:r>
            <a:endParaRPr b="0" lang="da-DK" sz="4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da-DK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Klik for at redigere teksttypografierne i masteren</a:t>
            </a:r>
            <a:endParaRPr b="0" lang="da-DK" sz="2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da-DK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Andet niveau</a:t>
            </a:r>
            <a:endParaRPr b="0" lang="da-DK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1430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da-DK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Tredje niveau</a:t>
            </a:r>
            <a:endParaRPr b="0" lang="da-DK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6002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da-DK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Fjerde niveau</a:t>
            </a:r>
            <a:endParaRPr b="0" lang="da-DK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0574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da-DK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Femte niveau</a:t>
            </a:r>
            <a:endParaRPr b="0" lang="da-DK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 type="dt" idx="10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DK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DK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&lt;date/time&gt;</a:t>
            </a:r>
            <a:endParaRPr b="0" lang="en-DK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 type="ftr" idx="11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DK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DK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en-DK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1" name="PlaceHolder 5"/>
          <p:cNvSpPr>
            <a:spLocks noGrp="1"/>
          </p:cNvSpPr>
          <p:nvPr>
            <p:ph type="sldNum" idx="12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>
              <a:buNone/>
            </a:pPr>
            <a:endParaRPr b="0" lang="en-DK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Afsnitsoverskrif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da-DK" sz="60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Klik for at redigere titeltypografien i masteren</a:t>
            </a:r>
            <a:endParaRPr b="0" lang="da-DK" sz="6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831960" y="4589640"/>
            <a:ext cx="10515240" cy="1499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da-DK" sz="24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Klik for at redigere teksttypografierne i masteren</a:t>
            </a:r>
            <a:endParaRPr b="0" lang="da-DK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dt" idx="13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DK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DK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&lt;date/time&gt;</a:t>
            </a:r>
            <a:endParaRPr b="0" lang="en-DK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ftr" idx="14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DK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DK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en-DK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6" name="PlaceHolder 5"/>
          <p:cNvSpPr>
            <a:spLocks noGrp="1"/>
          </p:cNvSpPr>
          <p:nvPr>
            <p:ph type="sldNum" idx="15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>
              <a:buNone/>
            </a:pPr>
            <a:endParaRPr b="0" lang="en-DK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o indholdsobjekter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da-DK" sz="44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Klik for at redigere titeltypografien i masteren</a:t>
            </a:r>
            <a:endParaRPr b="0" lang="da-DK" sz="4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81120" cy="435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da-DK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Klik for at redigere teksttypografierne i masteren</a:t>
            </a:r>
            <a:endParaRPr b="0" lang="da-DK" sz="2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da-DK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Andet niveau</a:t>
            </a:r>
            <a:endParaRPr b="0" lang="da-DK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1430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da-DK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Tredje niveau</a:t>
            </a:r>
            <a:endParaRPr b="0" lang="da-DK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6002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da-DK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Fjerde niveau</a:t>
            </a:r>
            <a:endParaRPr b="0" lang="da-DK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0574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da-DK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Femte niveau</a:t>
            </a:r>
            <a:endParaRPr b="0" lang="da-DK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6172200" y="1825560"/>
            <a:ext cx="5181120" cy="435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da-DK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Klik for at redigere teksttypografierne i masteren</a:t>
            </a:r>
            <a:endParaRPr b="0" lang="da-DK" sz="2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da-DK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Andet niveau</a:t>
            </a:r>
            <a:endParaRPr b="0" lang="da-DK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1430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da-DK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Tredje niveau</a:t>
            </a:r>
            <a:endParaRPr b="0" lang="da-DK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6002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da-DK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Fjerde niveau</a:t>
            </a:r>
            <a:endParaRPr b="0" lang="da-DK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0574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da-DK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Femte niveau</a:t>
            </a:r>
            <a:endParaRPr b="0" lang="da-DK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dt" idx="16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DK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DK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&lt;date/time&gt;</a:t>
            </a:r>
            <a:endParaRPr b="0" lang="en-DK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 type="ftr" idx="17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DK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DK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en-DK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2" name="PlaceHolder 6"/>
          <p:cNvSpPr>
            <a:spLocks noGrp="1"/>
          </p:cNvSpPr>
          <p:nvPr>
            <p:ph type="sldNum" idx="18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>
              <a:buNone/>
            </a:pPr>
            <a:endParaRPr b="0" lang="en-DK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ammenligning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8398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da-DK" sz="44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Klik for at redigere titeltypografien i masteren</a:t>
            </a:r>
            <a:endParaRPr b="0" lang="da-DK" sz="4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839880" y="1681200"/>
            <a:ext cx="5157360" cy="823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da-DK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Klik for at redigere teksttypografierne i masteren</a:t>
            </a:r>
            <a:endParaRPr b="0" lang="da-DK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839880" y="2505240"/>
            <a:ext cx="5157360" cy="3684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da-DK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Klik for at redigere teksttypografierne i masteren</a:t>
            </a:r>
            <a:endParaRPr b="0" lang="da-DK" sz="2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da-DK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Andet niveau</a:t>
            </a:r>
            <a:endParaRPr b="0" lang="da-DK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1430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da-DK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Tredje niveau</a:t>
            </a:r>
            <a:endParaRPr b="0" lang="da-DK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6002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da-DK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Fjerde niveau</a:t>
            </a:r>
            <a:endParaRPr b="0" lang="da-DK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0574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da-DK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Femte niveau</a:t>
            </a:r>
            <a:endParaRPr b="0" lang="da-DK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 type="body"/>
          </p:nvPr>
        </p:nvSpPr>
        <p:spPr>
          <a:xfrm>
            <a:off x="6172200" y="1681200"/>
            <a:ext cx="5182920" cy="823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da-DK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Klik for at redigere teksttypografierne i masteren</a:t>
            </a:r>
            <a:endParaRPr b="0" lang="da-DK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 type="body"/>
          </p:nvPr>
        </p:nvSpPr>
        <p:spPr>
          <a:xfrm>
            <a:off x="6172200" y="2505240"/>
            <a:ext cx="5182920" cy="3684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da-DK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Klik for at redigere teksttypografierne i masteren</a:t>
            </a:r>
            <a:endParaRPr b="0" lang="da-DK" sz="2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da-DK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Andet niveau</a:t>
            </a:r>
            <a:endParaRPr b="0" lang="da-DK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1430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da-DK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Tredje niveau</a:t>
            </a:r>
            <a:endParaRPr b="0" lang="da-DK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6002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da-DK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Fjerde niveau</a:t>
            </a:r>
            <a:endParaRPr b="0" lang="da-DK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0574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da-DK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Femte niveau</a:t>
            </a:r>
            <a:endParaRPr b="0" lang="da-DK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8" name="PlaceHolder 6"/>
          <p:cNvSpPr>
            <a:spLocks noGrp="1"/>
          </p:cNvSpPr>
          <p:nvPr>
            <p:ph type="dt" idx="19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DK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DK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&lt;date/time&gt;</a:t>
            </a:r>
            <a:endParaRPr b="0" lang="en-DK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9" name="PlaceHolder 7"/>
          <p:cNvSpPr>
            <a:spLocks noGrp="1"/>
          </p:cNvSpPr>
          <p:nvPr>
            <p:ph type="ftr" idx="20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DK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DK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en-DK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0" name="PlaceHolder 8"/>
          <p:cNvSpPr>
            <a:spLocks noGrp="1"/>
          </p:cNvSpPr>
          <p:nvPr>
            <p:ph type="sldNum" idx="21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>
              <a:buNone/>
            </a:pPr>
            <a:endParaRPr b="0" lang="en-DK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Kun titel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da-DK" sz="44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Klik for at redigere titeltypografien i </a:t>
            </a:r>
            <a:r>
              <a:rPr b="0" lang="da-DK" sz="44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masteren</a:t>
            </a:r>
            <a:endParaRPr b="0" lang="da-DK" sz="4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dt" idx="22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DK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DK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&lt;date/time&gt;</a:t>
            </a:r>
            <a:endParaRPr b="0" lang="en-DK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ftr" idx="23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DK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DK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en-DK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sldNum" idx="24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>
              <a:buNone/>
            </a:pPr>
            <a:endParaRPr b="0" lang="en-DK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om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dt" idx="25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DK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DK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&lt;date/time&gt;</a:t>
            </a:r>
            <a:endParaRPr b="0" lang="en-DK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ftr" idx="26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DK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DK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en-DK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7" name="PlaceHolder 3"/>
          <p:cNvSpPr>
            <a:spLocks noGrp="1"/>
          </p:cNvSpPr>
          <p:nvPr>
            <p:ph type="sldNum" idx="27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>
              <a:buNone/>
            </a:pPr>
            <a:endParaRPr b="0" lang="en-DK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4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9.jpe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8.png"/><Relationship Id="rId3" Type="http://schemas.openxmlformats.org/officeDocument/2006/relationships/slideLayout" Target="../slideLayouts/slideLayout4.xml"/><Relationship Id="rId4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1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diagramData" Target="../diagrams/data2.xml"/><Relationship Id="rId2" Type="http://schemas.openxmlformats.org/officeDocument/2006/relationships/diagramLayout" Target="../diagrams/layout2.xml"/><Relationship Id="rId3" Type="http://schemas.openxmlformats.org/officeDocument/2006/relationships/diagramQuickStyle" Target="../diagrams/quickStyle2.xml"/><Relationship Id="rId4" Type="http://schemas.openxmlformats.org/officeDocument/2006/relationships/diagramColors" Target="../diagrams/colors2.xml"/><Relationship Id="rId5" Type="http://schemas.microsoft.com/office/2007/relationships/diagramDrawing" Target="../diagrams/drawing2.xml"/><Relationship Id="rId6" Type="http://schemas.openxmlformats.org/officeDocument/2006/relationships/slideLayout" Target="../slideLayouts/slideLayout4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2.tif"/><Relationship Id="rId2" Type="http://schemas.openxmlformats.org/officeDocument/2006/relationships/image" Target="../media/image13.png"/><Relationship Id="rId3" Type="http://schemas.openxmlformats.org/officeDocument/2006/relationships/slideLayout" Target="../slideLayouts/slideLayout4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4.jpeg"/><Relationship Id="rId2" Type="http://schemas.openxmlformats.org/officeDocument/2006/relationships/image" Target="../media/image15.jpeg"/><Relationship Id="rId3" Type="http://schemas.openxmlformats.org/officeDocument/2006/relationships/slideLayout" Target="../slideLayouts/slideLayout4.xml"/><Relationship Id="rId4" Type="http://schemas.openxmlformats.org/officeDocument/2006/relationships/notesSlide" Target="../notesSlides/notesSlide1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6.tif"/><Relationship Id="rId2" Type="http://schemas.openxmlformats.org/officeDocument/2006/relationships/slideLayout" Target="../slideLayouts/slideLayout4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7.tif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1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slideLayout" Target="../slideLayouts/slideLayout4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20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4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image" Target="../media/image20.png"/><Relationship Id="rId3" Type="http://schemas.openxmlformats.org/officeDocument/2006/relationships/slideLayout" Target="../slideLayouts/slideLayout4.xml"/><Relationship Id="rId4" Type="http://schemas.openxmlformats.org/officeDocument/2006/relationships/notesSlide" Target="../notesSlides/notesSlide22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2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22.tif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24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diagramData" Target="../diagrams/data3.xml"/><Relationship Id="rId2" Type="http://schemas.openxmlformats.org/officeDocument/2006/relationships/diagramLayout" Target="../diagrams/layout3.xml"/><Relationship Id="rId3" Type="http://schemas.openxmlformats.org/officeDocument/2006/relationships/diagramQuickStyle" Target="../diagrams/quickStyle3.xml"/><Relationship Id="rId4" Type="http://schemas.openxmlformats.org/officeDocument/2006/relationships/diagramColors" Target="../diagrams/colors3.xml"/><Relationship Id="rId5" Type="http://schemas.microsoft.com/office/2007/relationships/diagramDrawing" Target="../diagrams/drawing3.xml"/><Relationship Id="rId6" Type="http://schemas.openxmlformats.org/officeDocument/2006/relationships/slideLayout" Target="../slideLayouts/slideLayout4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23.jpe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26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27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25.jpe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28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26.jpe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29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4.xml"/><Relationship Id="rId4" Type="http://schemas.openxmlformats.org/officeDocument/2006/relationships/notesSlide" Target="../notesSlides/notesSlide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27.jpe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0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29.jpe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2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30.jpe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4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32.jpeg"/><Relationship Id="rId2" Type="http://schemas.openxmlformats.org/officeDocument/2006/relationships/image" Target="../media/image33.jpeg"/><Relationship Id="rId3" Type="http://schemas.openxmlformats.org/officeDocument/2006/relationships/slideLayout" Target="../slideLayouts/slideLayout4.xml"/><Relationship Id="rId4" Type="http://schemas.openxmlformats.org/officeDocument/2006/relationships/notesSlide" Target="../notesSlides/notesSlide35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diagramData" Target="../diagrams/data4.xml"/><Relationship Id="rId2" Type="http://schemas.openxmlformats.org/officeDocument/2006/relationships/diagramLayout" Target="../diagrams/layout4.xml"/><Relationship Id="rId3" Type="http://schemas.openxmlformats.org/officeDocument/2006/relationships/diagramQuickStyle" Target="../diagrams/quickStyle4.xml"/><Relationship Id="rId4" Type="http://schemas.openxmlformats.org/officeDocument/2006/relationships/diagramColors" Target="../diagrams/colors4.xml"/><Relationship Id="rId5" Type="http://schemas.microsoft.com/office/2007/relationships/diagramDrawing" Target="../diagrams/drawing4.xml"/><Relationship Id="rId6" Type="http://schemas.openxmlformats.org/officeDocument/2006/relationships/slideLayout" Target="../slideLayouts/slideLayout4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34.jpe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7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35.jpe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8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36.jpeg"/><Relationship Id="rId2" Type="http://schemas.openxmlformats.org/officeDocument/2006/relationships/image" Target="../media/image37.jpeg"/><Relationship Id="rId3" Type="http://schemas.openxmlformats.org/officeDocument/2006/relationships/slideLayout" Target="../slideLayouts/slideLayout4.xml"/><Relationship Id="rId4" Type="http://schemas.openxmlformats.org/officeDocument/2006/relationships/notesSlide" Target="../notesSlides/notesSlide39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4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38.tif"/><Relationship Id="rId2" Type="http://schemas.openxmlformats.org/officeDocument/2006/relationships/image" Target="../media/image39.png"/><Relationship Id="rId3" Type="http://schemas.openxmlformats.org/officeDocument/2006/relationships/slideLayout" Target="../slideLayouts/slideLayout4.xml"/><Relationship Id="rId4" Type="http://schemas.openxmlformats.org/officeDocument/2006/relationships/notesSlide" Target="../notesSlides/notesSlide40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40.jpeg"/><Relationship Id="rId2" Type="http://schemas.openxmlformats.org/officeDocument/2006/relationships/image" Target="../media/image38.tif"/><Relationship Id="rId3" Type="http://schemas.openxmlformats.org/officeDocument/2006/relationships/image" Target="../media/image41.png"/><Relationship Id="rId4" Type="http://schemas.openxmlformats.org/officeDocument/2006/relationships/slideLayout" Target="../slideLayouts/slideLayout4.xml"/><Relationship Id="rId5" Type="http://schemas.openxmlformats.org/officeDocument/2006/relationships/notesSlide" Target="../notesSlides/notesSlide41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38.tif"/><Relationship Id="rId2" Type="http://schemas.openxmlformats.org/officeDocument/2006/relationships/slideLayout" Target="../slideLayouts/slideLayout4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diagramData" Target="../diagrams/data5.xml"/><Relationship Id="rId2" Type="http://schemas.openxmlformats.org/officeDocument/2006/relationships/diagramLayout" Target="../diagrams/layout5.xml"/><Relationship Id="rId3" Type="http://schemas.openxmlformats.org/officeDocument/2006/relationships/diagramQuickStyle" Target="../diagrams/quickStyle5.xml"/><Relationship Id="rId4" Type="http://schemas.openxmlformats.org/officeDocument/2006/relationships/diagramColors" Target="../diagrams/colors5.xml"/><Relationship Id="rId5" Type="http://schemas.microsoft.com/office/2007/relationships/diagramDrawing" Target="../diagrams/drawing5.xml"/><Relationship Id="rId6" Type="http://schemas.openxmlformats.org/officeDocument/2006/relationships/slideLayout" Target="../slideLayouts/slideLayout4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image" Target="../media/image42.jpeg"/><Relationship Id="rId2" Type="http://schemas.openxmlformats.org/officeDocument/2006/relationships/image" Target="../media/image43.jpeg"/><Relationship Id="rId3" Type="http://schemas.openxmlformats.org/officeDocument/2006/relationships/slideLayout" Target="../slideLayouts/slideLayout4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image" Target="../media/image45.png"/><Relationship Id="rId3" Type="http://schemas.openxmlformats.org/officeDocument/2006/relationships/slideLayout" Target="../slideLayouts/slideLayout4.xml"/><Relationship Id="rId4" Type="http://schemas.openxmlformats.org/officeDocument/2006/relationships/notesSlide" Target="../notesSlides/notesSlide45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46.jpeg"/><Relationship Id="rId2" Type="http://schemas.openxmlformats.org/officeDocument/2006/relationships/image" Target="../media/image47.png"/><Relationship Id="rId3" Type="http://schemas.openxmlformats.org/officeDocument/2006/relationships/slideLayout" Target="../slideLayouts/slideLayout4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48.jpeg"/><Relationship Id="rId2" Type="http://schemas.openxmlformats.org/officeDocument/2006/relationships/image" Target="../media/image49.png"/><Relationship Id="rId3" Type="http://schemas.openxmlformats.org/officeDocument/2006/relationships/image" Target="../media/image50.tif"/><Relationship Id="rId4" Type="http://schemas.openxmlformats.org/officeDocument/2006/relationships/slideLayout" Target="../slideLayouts/slideLayout4.xml"/><Relationship Id="rId5" Type="http://schemas.openxmlformats.org/officeDocument/2006/relationships/notesSlide" Target="../notesSlides/notesSlide47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diagramData" Target="../diagrams/data6.xml"/><Relationship Id="rId2" Type="http://schemas.openxmlformats.org/officeDocument/2006/relationships/diagramLayout" Target="../diagrams/layout6.xml"/><Relationship Id="rId3" Type="http://schemas.openxmlformats.org/officeDocument/2006/relationships/diagramQuickStyle" Target="../diagrams/quickStyle6.xml"/><Relationship Id="rId4" Type="http://schemas.openxmlformats.org/officeDocument/2006/relationships/diagramColors" Target="../diagrams/colors6.xml"/><Relationship Id="rId5" Type="http://schemas.microsoft.com/office/2007/relationships/diagramDrawing" Target="../diagrams/drawing6.xml"/><Relationship Id="rId6" Type="http://schemas.openxmlformats.org/officeDocument/2006/relationships/slideLayout" Target="../slideLayouts/slideLayout4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image" Target="../media/image51.jpeg"/><Relationship Id="rId2" Type="http://schemas.openxmlformats.org/officeDocument/2006/relationships/image" Target="../media/image52.jpeg"/><Relationship Id="rId3" Type="http://schemas.openxmlformats.org/officeDocument/2006/relationships/slideLayout" Target="../slideLayouts/slideLayout4.xml"/><Relationship Id="rId4" Type="http://schemas.openxmlformats.org/officeDocument/2006/relationships/notesSlide" Target="../notesSlides/notesSlide49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5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image" Target="../media/image53.tif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50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image" Target="../media/image54.tif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51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image" Target="../media/image55.png"/><Relationship Id="rId2" Type="http://schemas.openxmlformats.org/officeDocument/2006/relationships/image" Target="../media/image56.png"/><Relationship Id="rId3" Type="http://schemas.openxmlformats.org/officeDocument/2006/relationships/slideLayout" Target="../slideLayouts/slideLayout4.xml"/><Relationship Id="rId4" Type="http://schemas.openxmlformats.org/officeDocument/2006/relationships/notesSlide" Target="../notesSlides/notesSlide52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image" Target="../media/image57.tif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53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image" Target="../media/image58.png"/><Relationship Id="rId2" Type="http://schemas.openxmlformats.org/officeDocument/2006/relationships/image" Target="../media/image46.jpeg"/><Relationship Id="rId3" Type="http://schemas.openxmlformats.org/officeDocument/2006/relationships/image" Target="../media/image59.png"/><Relationship Id="rId4" Type="http://schemas.openxmlformats.org/officeDocument/2006/relationships/slideLayout" Target="../slideLayouts/slideLayout4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image" Target="../media/image60.tif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55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image" Target="../media/image61.tif"/><Relationship Id="rId2" Type="http://schemas.openxmlformats.org/officeDocument/2006/relationships/image" Target="../media/image62.png"/><Relationship Id="rId3" Type="http://schemas.openxmlformats.org/officeDocument/2006/relationships/image" Target="../media/image63.jpeg"/><Relationship Id="rId4" Type="http://schemas.openxmlformats.org/officeDocument/2006/relationships/slideLayout" Target="../slideLayouts/slideLayout4.xml"/><Relationship Id="rId5" Type="http://schemas.openxmlformats.org/officeDocument/2006/relationships/notesSlide" Target="../notesSlides/notesSlide56.xml"/>
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diagramData" Target="../diagrams/data7.xml"/><Relationship Id="rId2" Type="http://schemas.openxmlformats.org/officeDocument/2006/relationships/diagramLayout" Target="../diagrams/layout7.xml"/><Relationship Id="rId3" Type="http://schemas.openxmlformats.org/officeDocument/2006/relationships/diagramQuickStyle" Target="../diagrams/quickStyle7.xml"/><Relationship Id="rId4" Type="http://schemas.openxmlformats.org/officeDocument/2006/relationships/diagramColors" Target="../diagrams/colors7.xml"/><Relationship Id="rId5" Type="http://schemas.microsoft.com/office/2007/relationships/diagramDrawing" Target="../diagrams/drawing7.xml"/><Relationship Id="rId6" Type="http://schemas.openxmlformats.org/officeDocument/2006/relationships/slideLayout" Target="../slideLayouts/slideLayout4.xml"/>
</Relationships>
</file>

<file path=ppt/slides/_rels/slide58.xml.rels><?xml version="1.0" encoding="UTF-8"?>
<Relationships xmlns="http://schemas.openxmlformats.org/package/2006/relationships"><Relationship Id="rId1" Type="http://schemas.openxmlformats.org/officeDocument/2006/relationships/image" Target="../media/image64.jpe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58.xml"/>
</Relationships>
</file>

<file path=ppt/slides/_rels/slide5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9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
</Relationships>
</file>

<file path=ppt/slides/_rels/slide60.xml.rels><?xml version="1.0" encoding="UTF-8"?>
<Relationships xmlns="http://schemas.openxmlformats.org/package/2006/relationships"><Relationship Id="rId1" Type="http://schemas.openxmlformats.org/officeDocument/2006/relationships/image" Target="../media/image65.jpe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60.xml"/>
</Relationships>
</file>

<file path=ppt/slides/_rels/slide61.xml.rels><?xml version="1.0" encoding="UTF-8"?>
<Relationships xmlns="http://schemas.openxmlformats.org/package/2006/relationships"><Relationship Id="rId1" Type="http://schemas.openxmlformats.org/officeDocument/2006/relationships/image" Target="../media/image66.jpe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61.xml"/>
</Relationships>
</file>

<file path=ppt/slides/_rels/slide62.xml.rels><?xml version="1.0" encoding="UTF-8"?>
<Relationships xmlns="http://schemas.openxmlformats.org/package/2006/relationships"><Relationship Id="rId1" Type="http://schemas.openxmlformats.org/officeDocument/2006/relationships/image" Target="../media/image67.png"/><Relationship Id="rId2" Type="http://schemas.openxmlformats.org/officeDocument/2006/relationships/image" Target="../media/image68.jpeg"/><Relationship Id="rId3" Type="http://schemas.openxmlformats.org/officeDocument/2006/relationships/slideLayout" Target="../slideLayouts/slideLayout4.xml"/><Relationship Id="rId4" Type="http://schemas.openxmlformats.org/officeDocument/2006/relationships/notesSlide" Target="../notesSlides/notesSlide62.xml"/>
</Relationships>
</file>

<file path=ppt/slides/_rels/slide63.xml.rels><?xml version="1.0" encoding="UTF-8"?>
<Relationships xmlns="http://schemas.openxmlformats.org/package/2006/relationships"><Relationship Id="rId1" Type="http://schemas.openxmlformats.org/officeDocument/2006/relationships/image" Target="../media/image69.jpeg"/><Relationship Id="rId2" Type="http://schemas.openxmlformats.org/officeDocument/2006/relationships/image" Target="../media/image70.jpeg"/><Relationship Id="rId3" Type="http://schemas.openxmlformats.org/officeDocument/2006/relationships/slideLayout" Target="../slideLayouts/slideLayout4.xml"/>
</Relationships>
</file>

<file path=ppt/slides/_rels/slide64.xml.rels><?xml version="1.0" encoding="UTF-8"?>
<Relationships xmlns="http://schemas.openxmlformats.org/package/2006/relationships"><Relationship Id="rId1" Type="http://schemas.openxmlformats.org/officeDocument/2006/relationships/image" Target="../media/image71.tif"/><Relationship Id="rId2" Type="http://schemas.openxmlformats.org/officeDocument/2006/relationships/image" Target="../media/image72.tif"/><Relationship Id="rId3" Type="http://schemas.openxmlformats.org/officeDocument/2006/relationships/slideLayout" Target="../slideLayouts/slideLayout4.xml"/><Relationship Id="rId4" Type="http://schemas.openxmlformats.org/officeDocument/2006/relationships/notesSlide" Target="../notesSlides/notesSlide64.xml"/>
</Relationships>
</file>

<file path=ppt/slides/_rels/slide65.xml.rels><?xml version="1.0" encoding="UTF-8"?>
<Relationships xmlns="http://schemas.openxmlformats.org/package/2006/relationships"><Relationship Id="rId1" Type="http://schemas.openxmlformats.org/officeDocument/2006/relationships/image" Target="../media/image73.png"/><Relationship Id="rId2" Type="http://schemas.openxmlformats.org/officeDocument/2006/relationships/slideLayout" Target="../slideLayouts/slideLayout4.xml"/>
</Relationships>
</file>

<file path=ppt/slides/_rels/slide66.xml.rels><?xml version="1.0" encoding="UTF-8"?>
<Relationships xmlns="http://schemas.openxmlformats.org/package/2006/relationships"><Relationship Id="rId1" Type="http://schemas.openxmlformats.org/officeDocument/2006/relationships/diagramData" Target="../diagrams/data8.xml"/><Relationship Id="rId2" Type="http://schemas.openxmlformats.org/officeDocument/2006/relationships/diagramLayout" Target="../diagrams/layout8.xml"/><Relationship Id="rId3" Type="http://schemas.openxmlformats.org/officeDocument/2006/relationships/diagramQuickStyle" Target="../diagrams/quickStyle8.xml"/><Relationship Id="rId4" Type="http://schemas.openxmlformats.org/officeDocument/2006/relationships/diagramColors" Target="../diagrams/colors8.xml"/><Relationship Id="rId5" Type="http://schemas.microsoft.com/office/2007/relationships/diagramDrawing" Target="../diagrams/drawing8.xml"/><Relationship Id="rId6" Type="http://schemas.openxmlformats.org/officeDocument/2006/relationships/slideLayout" Target="../slideLayouts/slideLayout4.xml"/>
</Relationships>
</file>

<file path=ppt/slides/_rels/slide67.xml.rels><?xml version="1.0" encoding="UTF-8"?>
<Relationships xmlns="http://schemas.openxmlformats.org/package/2006/relationships"><Relationship Id="rId1" Type="http://schemas.openxmlformats.org/officeDocument/2006/relationships/image" Target="../media/image74.png"/><Relationship Id="rId2" Type="http://schemas.openxmlformats.org/officeDocument/2006/relationships/slideLayout" Target="../slideLayouts/slideLayout4.xml"/>
</Relationships>
</file>

<file path=ppt/slides/_rels/slide68.xml.rels><?xml version="1.0" encoding="UTF-8"?>
<Relationships xmlns="http://schemas.openxmlformats.org/package/2006/relationships"><Relationship Id="rId1" Type="http://schemas.openxmlformats.org/officeDocument/2006/relationships/image" Target="../media/image75.png"/><Relationship Id="rId2" Type="http://schemas.openxmlformats.org/officeDocument/2006/relationships/image" Target="../media/image76.jpeg"/><Relationship Id="rId3" Type="http://schemas.openxmlformats.org/officeDocument/2006/relationships/slideLayout" Target="../slideLayouts/slideLayout4.xml"/><Relationship Id="rId4" Type="http://schemas.openxmlformats.org/officeDocument/2006/relationships/notesSlide" Target="../notesSlides/notesSlide68.xml"/>
</Relationships>
</file>

<file path=ppt/slides/_rels/slide69.xml.rels><?xml version="1.0" encoding="UTF-8"?>
<Relationships xmlns="http://schemas.openxmlformats.org/package/2006/relationships"><Relationship Id="rId1" Type="http://schemas.openxmlformats.org/officeDocument/2006/relationships/image" Target="../media/image77.jpeg"/><Relationship Id="rId2" Type="http://schemas.openxmlformats.org/officeDocument/2006/relationships/image" Target="../media/image78.jpeg"/><Relationship Id="rId3" Type="http://schemas.openxmlformats.org/officeDocument/2006/relationships/slideLayout" Target="../slideLayouts/slideLayout4.xml"/><Relationship Id="rId4" Type="http://schemas.openxmlformats.org/officeDocument/2006/relationships/notesSlide" Target="../notesSlides/notesSlide69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
</Relationships>
</file>

<file path=ppt/slides/_rels/slide70.xml.rels><?xml version="1.0" encoding="UTF-8"?>
<Relationships xmlns="http://schemas.openxmlformats.org/package/2006/relationships"><Relationship Id="rId1" Type="http://schemas.openxmlformats.org/officeDocument/2006/relationships/image" Target="../media/image79.jpeg"/><Relationship Id="rId2" Type="http://schemas.openxmlformats.org/officeDocument/2006/relationships/image" Target="../media/image80.png"/><Relationship Id="rId3" Type="http://schemas.openxmlformats.org/officeDocument/2006/relationships/image" Target="../media/image81.png"/><Relationship Id="rId4" Type="http://schemas.openxmlformats.org/officeDocument/2006/relationships/slideLayout" Target="../slideLayouts/slideLayout4.xml"/><Relationship Id="rId5" Type="http://schemas.openxmlformats.org/officeDocument/2006/relationships/notesSlide" Target="../notesSlides/notesSlide70.xml"/>
</Relationships>
</file>

<file path=ppt/slides/_rels/slide71.xml.rels><?xml version="1.0" encoding="UTF-8"?>
<Relationships xmlns="http://schemas.openxmlformats.org/package/2006/relationships"><Relationship Id="rId1" Type="http://schemas.openxmlformats.org/officeDocument/2006/relationships/image" Target="../media/image82.jpeg"/><Relationship Id="rId2" Type="http://schemas.openxmlformats.org/officeDocument/2006/relationships/image" Target="../media/image83.jpeg"/><Relationship Id="rId3" Type="http://schemas.openxmlformats.org/officeDocument/2006/relationships/slideLayout" Target="../slideLayouts/slideLayout4.xml"/><Relationship Id="rId4" Type="http://schemas.openxmlformats.org/officeDocument/2006/relationships/notesSlide" Target="../notesSlides/notesSlide71.xml"/>
</Relationships>
</file>

<file path=ppt/slides/_rels/slide72.xml.rels><?xml version="1.0" encoding="UTF-8"?>
<Relationships xmlns="http://schemas.openxmlformats.org/package/2006/relationships"><Relationship Id="rId1" Type="http://schemas.openxmlformats.org/officeDocument/2006/relationships/image" Target="../media/image84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72.xml"/>
</Relationships>
</file>

<file path=ppt/slides/_rels/slide73.xml.rels><?xml version="1.0" encoding="UTF-8"?>
<Relationships xmlns="http://schemas.openxmlformats.org/package/2006/relationships"><Relationship Id="rId1" Type="http://schemas.openxmlformats.org/officeDocument/2006/relationships/image" Target="../media/image85.jpe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73.xml"/>
</Relationships>
</file>

<file path=ppt/slides/_rels/slide74.xml.rels><?xml version="1.0" encoding="UTF-8"?>
<Relationships xmlns="http://schemas.openxmlformats.org/package/2006/relationships"><Relationship Id="rId1" Type="http://schemas.openxmlformats.org/officeDocument/2006/relationships/image" Target="../media/image86.jpe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74.xml"/>
</Relationships>
</file>

<file path=ppt/slides/_rels/slide75.xml.rels><?xml version="1.0" encoding="UTF-8"?>
<Relationships xmlns="http://schemas.openxmlformats.org/package/2006/relationships"><Relationship Id="rId1" Type="http://schemas.openxmlformats.org/officeDocument/2006/relationships/image" Target="../media/image87.jpe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75.xml"/>
</Relationships>
</file>

<file path=ppt/slides/_rels/slide76.xml.rels><?xml version="1.0" encoding="UTF-8"?>
<Relationships xmlns="http://schemas.openxmlformats.org/package/2006/relationships"><Relationship Id="rId1" Type="http://schemas.openxmlformats.org/officeDocument/2006/relationships/image" Target="../media/image88.png"/><Relationship Id="rId2" Type="http://schemas.openxmlformats.org/officeDocument/2006/relationships/image" Target="../media/image89.png"/><Relationship Id="rId3" Type="http://schemas.openxmlformats.org/officeDocument/2006/relationships/slideLayout" Target="../slideLayouts/slideLayout4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diagramData" Target="../diagrams/data1.xml"/><Relationship Id="rId2" Type="http://schemas.openxmlformats.org/officeDocument/2006/relationships/diagramLayout" Target="../diagrams/layout1.xml"/><Relationship Id="rId3" Type="http://schemas.openxmlformats.org/officeDocument/2006/relationships/diagramQuickStyle" Target="../diagrams/quickStyle1.xml"/><Relationship Id="rId4" Type="http://schemas.openxmlformats.org/officeDocument/2006/relationships/diagramColors" Target="../diagrams/colors1.xml"/><Relationship Id="rId5" Type="http://schemas.microsoft.com/office/2007/relationships/diagramDrawing" Target="../diagrams/drawing1.xml"/><Relationship Id="rId6" Type="http://schemas.openxmlformats.org/officeDocument/2006/relationships/slideLayout" Target="../slideLayouts/slideLayout4.xml"/><Relationship Id="rId7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6" name="Rectangle 2076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823320" y="921600"/>
            <a:ext cx="5162760" cy="2635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indent="0" defTabSz="914400">
              <a:lnSpc>
                <a:spcPct val="90000"/>
              </a:lnSpc>
              <a:buNone/>
            </a:pPr>
            <a:r>
              <a:rPr b="1" lang="da-DK" sz="54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Undervisning UCL</a:t>
            </a:r>
            <a:endParaRPr b="0" lang="da-DK" sz="5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68" name="Rectangle 2078"/>
          <p:cNvSpPr/>
          <p:nvPr/>
        </p:nvSpPr>
        <p:spPr>
          <a:xfrm flipH="1" rot="10800000">
            <a:off x="360" y="4022640"/>
            <a:ext cx="12191760" cy="2835360"/>
          </a:xfrm>
          <a:prstGeom prst="rect">
            <a:avLst/>
          </a:prstGeom>
          <a:gradFill rotWithShape="0">
            <a:gsLst>
              <a:gs pos="0">
                <a:srgbClr val="4472c4"/>
              </a:gs>
              <a:gs pos="78000">
                <a:srgbClr val="000000"/>
              </a:gs>
            </a:gsLst>
            <a:lin ang="192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69" name="Rectangle 2080"/>
          <p:cNvSpPr/>
          <p:nvPr/>
        </p:nvSpPr>
        <p:spPr>
          <a:xfrm flipH="1">
            <a:off x="4037760" y="4022280"/>
            <a:ext cx="8152920" cy="2835360"/>
          </a:xfrm>
          <a:prstGeom prst="rect">
            <a:avLst/>
          </a:prstGeom>
          <a:gradFill rotWithShape="0">
            <a:gsLst>
              <a:gs pos="0">
                <a:srgbClr val="000000">
                  <a:alpha val="63000"/>
                </a:srgbClr>
              </a:gs>
              <a:gs pos="100000">
                <a:srgbClr val="2f5597"/>
              </a:gs>
            </a:gsLst>
            <a:lin ang="42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70" name="Rectangle 2082"/>
          <p:cNvSpPr/>
          <p:nvPr/>
        </p:nvSpPr>
        <p:spPr>
          <a:xfrm flipH="1">
            <a:off x="0" y="4022280"/>
            <a:ext cx="12252960" cy="2835360"/>
          </a:xfrm>
          <a:prstGeom prst="rect">
            <a:avLst/>
          </a:prstGeom>
          <a:gradFill rotWithShape="0">
            <a:gsLst>
              <a:gs pos="39000">
                <a:srgbClr val="203864">
                  <a:alpha val="0"/>
                </a:srgbClr>
              </a:gs>
              <a:gs pos="100000">
                <a:srgbClr val="000000">
                  <a:alpha val="72000"/>
                </a:srgbClr>
              </a:gs>
            </a:gsLst>
            <a:lin ang="150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subTitle"/>
          </p:nvPr>
        </p:nvSpPr>
        <p:spPr>
          <a:xfrm>
            <a:off x="823320" y="4541400"/>
            <a:ext cx="4662720" cy="1394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defTabSz="91440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da-DK" sz="3600" strike="noStrike" u="none">
                <a:solidFill>
                  <a:srgbClr val="ffffff"/>
                </a:solidFill>
                <a:effectLst/>
                <a:uFillTx/>
                <a:latin typeface="Calibri"/>
              </a:rPr>
              <a:t>Medicin &amp; kirurgi</a:t>
            </a:r>
            <a:endParaRPr b="0" lang="en-DK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da-DK" sz="3600" strike="noStrike" u="none">
                <a:solidFill>
                  <a:srgbClr val="ffffff"/>
                </a:solidFill>
                <a:effectLst/>
                <a:uFillTx/>
                <a:latin typeface="Calibri"/>
              </a:rPr>
              <a:t>Spørgetime </a:t>
            </a:r>
            <a:endParaRPr b="0" lang="en-DK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72" name="Picture 2" descr="Physical Therapy Memes to Celebrate PT Month"/>
          <p:cNvPicPr/>
          <p:nvPr/>
        </p:nvPicPr>
        <p:blipFill>
          <a:blip r:embed="rId1"/>
          <a:stretch/>
        </p:blipFill>
        <p:spPr>
          <a:xfrm>
            <a:off x="6573960" y="1458720"/>
            <a:ext cx="5162760" cy="35622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73" name="Rectangle 2084"/>
          <p:cNvSpPr/>
          <p:nvPr/>
        </p:nvSpPr>
        <p:spPr>
          <a:xfrm flipH="1">
            <a:off x="0" y="6400800"/>
            <a:ext cx="12191760" cy="456840"/>
          </a:xfrm>
          <a:prstGeom prst="rect">
            <a:avLst/>
          </a:prstGeom>
          <a:gradFill rotWithShape="0">
            <a:gsLst>
              <a:gs pos="0">
                <a:srgbClr val="000000">
                  <a:alpha val="43000"/>
                </a:srgbClr>
              </a:gs>
              <a:gs pos="79000">
                <a:srgbClr val="2f5597">
                  <a:alpha val="22000"/>
                </a:srgbClr>
              </a:gs>
            </a:gsLst>
            <a:lin ang="10806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da-DK" sz="44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Operationsforløb </a:t>
            </a:r>
            <a:endParaRPr b="0" lang="da-DK" sz="4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ff0000"/>
              </a:buClr>
              <a:buFont typeface="Arial"/>
              <a:buChar char="•"/>
            </a:pPr>
            <a:r>
              <a:rPr b="0" lang="da-DK" sz="1600" strike="noStrike" u="none">
                <a:solidFill>
                  <a:srgbClr val="ff0000"/>
                </a:solidFill>
                <a:effectLst/>
                <a:uFillTx/>
                <a:latin typeface="Calibri"/>
              </a:rPr>
              <a:t>ALLE kirurgiske indgreb medfører fysiologisk stress! </a:t>
            </a:r>
            <a:endParaRPr b="0" lang="da-DK" sz="16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da-DK" sz="16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1" lang="da-DK" sz="16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Akutte operationer </a:t>
            </a:r>
            <a:endParaRPr b="0" lang="da-DK" sz="16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da-DK" sz="16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Vital indikation</a:t>
            </a:r>
            <a:endParaRPr b="0" lang="da-DK" sz="16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da-DK" sz="16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Samtykke behøves ikke </a:t>
            </a:r>
            <a:endParaRPr b="0" lang="da-DK" sz="16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da-DK" sz="16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Fasteregler kan afviges </a:t>
            </a:r>
            <a:endParaRPr b="0" lang="da-DK" sz="16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da-DK" sz="16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Øget mortalitet og morbiditet (dårligere udgangspunkt) </a:t>
            </a:r>
            <a:endParaRPr b="0" lang="da-DK" sz="16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indent="0" defTabSz="914400">
              <a:lnSpc>
                <a:spcPct val="90000"/>
              </a:lnSpc>
              <a:spcBef>
                <a:spcPts val="499"/>
              </a:spcBef>
              <a:buNone/>
              <a:tabLst>
                <a:tab algn="l" pos="0"/>
              </a:tabLst>
            </a:pPr>
            <a:endParaRPr b="0" lang="da-DK" sz="16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1" lang="da-DK" sz="16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Elektive operationer </a:t>
            </a:r>
            <a:endParaRPr b="0" lang="da-DK" sz="16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da-DK" sz="16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Faste </a:t>
            </a:r>
            <a:endParaRPr b="0" lang="da-DK" sz="16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da-DK" sz="16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Pausering af uhensigtsmæssig medicin </a:t>
            </a:r>
            <a:endParaRPr b="0" lang="da-DK" sz="16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da-DK" sz="16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Standardiserede operationsforløb </a:t>
            </a:r>
            <a:endParaRPr b="0" lang="da-DK" sz="16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1430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da-DK" sz="16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Mindsker mortaliteten </a:t>
            </a:r>
            <a:endParaRPr b="0" lang="da-DK" sz="16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da-DK" sz="2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pic>
        <p:nvPicPr>
          <p:cNvPr id="104" name="Billede 4" descr=""/>
          <p:cNvPicPr/>
          <p:nvPr/>
        </p:nvPicPr>
        <p:blipFill>
          <a:blip r:embed="rId1"/>
          <a:stretch/>
        </p:blipFill>
        <p:spPr>
          <a:xfrm>
            <a:off x="6666480" y="1219320"/>
            <a:ext cx="5190840" cy="48765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05" name="Tekstfelt 3"/>
          <p:cNvSpPr/>
          <p:nvPr/>
        </p:nvSpPr>
        <p:spPr>
          <a:xfrm>
            <a:off x="1005840" y="6176880"/>
            <a:ext cx="10755360" cy="738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da-DK" sz="2400" strike="noStrike" u="none">
                <a:solidFill>
                  <a:srgbClr val="ff0000"/>
                </a:solidFill>
                <a:effectLst/>
                <a:uFillTx/>
                <a:latin typeface="Calibri"/>
              </a:rPr>
              <a:t>Husk at OP altid er en individuel vurdering som afhænger af bl.a. comorbiditet! </a:t>
            </a:r>
            <a:endParaRPr b="0" lang="en-DK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en-DK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948600" y="365040"/>
            <a:ext cx="1040472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da-DK" sz="44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Operationskomplikationer </a:t>
            </a:r>
            <a:endParaRPr b="0" lang="da-DK" sz="4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/>
          </p:nvPr>
        </p:nvSpPr>
        <p:spPr>
          <a:xfrm>
            <a:off x="1455480" y="1825560"/>
            <a:ext cx="9898200" cy="435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ff0000"/>
              </a:buClr>
              <a:buFont typeface="Arial"/>
              <a:buChar char="•"/>
            </a:pPr>
            <a:r>
              <a:rPr b="0" lang="da-DK" sz="2800" strike="noStrike" u="none">
                <a:solidFill>
                  <a:srgbClr val="ff0000"/>
                </a:solidFill>
                <a:effectLst/>
                <a:uFillTx/>
                <a:latin typeface="Calibri"/>
              </a:rPr>
              <a:t>ALTID risiko for</a:t>
            </a:r>
            <a:endParaRPr b="0" lang="da-DK" sz="2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ff0000"/>
              </a:buClr>
              <a:buFont typeface="Arial"/>
              <a:buChar char="•"/>
            </a:pPr>
            <a:r>
              <a:rPr b="0" lang="da-DK" sz="2400" strike="noStrike" u="none">
                <a:solidFill>
                  <a:srgbClr val="ff0000"/>
                </a:solidFill>
                <a:effectLst/>
                <a:uFillTx/>
                <a:latin typeface="Calibri"/>
              </a:rPr>
              <a:t>Blødning </a:t>
            </a:r>
            <a:endParaRPr b="0" lang="da-DK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ff0000"/>
              </a:buClr>
              <a:buFont typeface="Arial"/>
              <a:buChar char="•"/>
            </a:pPr>
            <a:r>
              <a:rPr b="0" lang="da-DK" sz="2400" strike="noStrike" u="none">
                <a:solidFill>
                  <a:srgbClr val="ff0000"/>
                </a:solidFill>
                <a:effectLst/>
                <a:uFillTx/>
                <a:latin typeface="Calibri"/>
              </a:rPr>
              <a:t>Infektion </a:t>
            </a:r>
            <a:endParaRPr b="0" lang="da-DK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ff0000"/>
              </a:buClr>
              <a:buFont typeface="Arial"/>
              <a:buChar char="•"/>
            </a:pPr>
            <a:r>
              <a:rPr b="0" lang="da-DK" sz="2400" strike="noStrike" u="none">
                <a:solidFill>
                  <a:srgbClr val="ff0000"/>
                </a:solidFill>
                <a:effectLst/>
                <a:uFillTx/>
                <a:latin typeface="Calibri"/>
              </a:rPr>
              <a:t>Blodpropper </a:t>
            </a:r>
            <a:br>
              <a:rPr sz="2400"/>
            </a:br>
            <a:r>
              <a:rPr b="0" lang="da-DK" sz="2400" strike="noStrike" u="none">
                <a:solidFill>
                  <a:srgbClr val="ff0000"/>
                </a:solidFill>
                <a:effectLst/>
                <a:uFillTx/>
                <a:latin typeface="Calibri"/>
              </a:rPr>
              <a:t> </a:t>
            </a:r>
            <a:endParaRPr b="0" lang="da-DK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ed7d31"/>
              </a:buClr>
              <a:buFont typeface="Arial"/>
              <a:buChar char="•"/>
            </a:pPr>
            <a:r>
              <a:rPr b="0" lang="da-DK" sz="2800" strike="noStrike" u="none">
                <a:solidFill>
                  <a:schemeClr val="accent2"/>
                </a:solidFill>
                <a:effectLst/>
                <a:uFillTx/>
                <a:latin typeface="Calibri"/>
              </a:rPr>
              <a:t>Ofte risiko for</a:t>
            </a:r>
            <a:endParaRPr b="0" lang="da-DK" sz="2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ed7d31"/>
              </a:buClr>
              <a:buFont typeface="Arial"/>
              <a:buChar char="•"/>
            </a:pPr>
            <a:r>
              <a:rPr b="0" lang="da-DK" sz="2400" strike="noStrike" u="none">
                <a:solidFill>
                  <a:schemeClr val="accent2"/>
                </a:solidFill>
                <a:effectLst/>
                <a:uFillTx/>
                <a:latin typeface="Calibri"/>
              </a:rPr>
              <a:t>Tryksår</a:t>
            </a:r>
            <a:endParaRPr b="0" lang="da-DK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ed7d31"/>
              </a:buClr>
              <a:buFont typeface="Arial"/>
              <a:buChar char="•"/>
            </a:pPr>
            <a:r>
              <a:rPr b="0" lang="da-DK" sz="2400" strike="noStrike" u="none">
                <a:solidFill>
                  <a:schemeClr val="accent2"/>
                </a:solidFill>
                <a:effectLst/>
                <a:uFillTx/>
                <a:latin typeface="Calibri"/>
              </a:rPr>
              <a:t>Nerveskade </a:t>
            </a:r>
            <a:endParaRPr b="0" lang="da-DK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ed7d31"/>
              </a:buClr>
              <a:buFont typeface="Arial"/>
              <a:buChar char="•"/>
            </a:pPr>
            <a:r>
              <a:rPr b="0" lang="da-DK" sz="2400" strike="noStrike" u="none">
                <a:solidFill>
                  <a:schemeClr val="accent2"/>
                </a:solidFill>
                <a:effectLst/>
                <a:uFillTx/>
                <a:latin typeface="Calibri"/>
              </a:rPr>
              <a:t>Kompartmentsyndrom </a:t>
            </a:r>
            <a:endParaRPr b="0" lang="da-DK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ed7d31"/>
              </a:buClr>
              <a:buFont typeface="Arial"/>
              <a:buChar char="•"/>
            </a:pPr>
            <a:r>
              <a:rPr b="0" lang="da-DK" sz="2400" strike="noStrike" u="none">
                <a:solidFill>
                  <a:schemeClr val="accent2"/>
                </a:solidFill>
                <a:effectLst/>
                <a:uFillTx/>
                <a:latin typeface="Calibri"/>
              </a:rPr>
              <a:t>Delir </a:t>
            </a:r>
            <a:endParaRPr b="0" lang="da-DK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pic>
        <p:nvPicPr>
          <p:cNvPr id="108" name="Picture 2" descr="❗ Rødt Udråbstegn på JoyPixels 6.6"/>
          <p:cNvPicPr/>
          <p:nvPr/>
        </p:nvPicPr>
        <p:blipFill>
          <a:blip r:embed="rId1"/>
          <a:stretch/>
        </p:blipFill>
        <p:spPr>
          <a:xfrm>
            <a:off x="6732360" y="1825560"/>
            <a:ext cx="4003920" cy="400392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27" dur="indefinite" restart="never" nodeType="tmRoot">
          <p:childTnLst>
            <p:seq>
              <p:cTn id="128" dur="indefinite" nodeType="mainSeq">
                <p:childTnLst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da-DK" sz="44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ABCDE </a:t>
            </a:r>
            <a:endParaRPr b="0" lang="da-DK" sz="4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/>
          </p:nvPr>
        </p:nvSpPr>
        <p:spPr>
          <a:xfrm>
            <a:off x="838080" y="1700640"/>
            <a:ext cx="10515240" cy="4791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70000" lnSpcReduction="19999"/>
          </a:bodyPr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da-DK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Det man dør af først kommer først </a:t>
            </a:r>
            <a:endParaRPr b="0" lang="da-DK" sz="2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1" lang="da-DK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A = Airway </a:t>
            </a:r>
            <a:endParaRPr b="0" lang="da-DK" sz="2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685800" indent="-228600" defTabSz="91440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da-DK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Fri og sikker luftvej? –&gt; Se, føl, lyt </a:t>
            </a:r>
            <a:endParaRPr b="0" lang="da-DK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1" lang="da-DK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B = Breathing </a:t>
            </a:r>
            <a:endParaRPr b="0" lang="da-DK" sz="2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685800" indent="-228600" defTabSz="91440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da-DK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Vurdering af vejrtræking – behov for ilt? Andet? </a:t>
            </a:r>
            <a:endParaRPr b="0" lang="da-DK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1" lang="da-DK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 = Circulation </a:t>
            </a:r>
            <a:endParaRPr b="0" lang="da-DK" sz="2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685800" indent="-228600" defTabSz="91440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da-DK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Tegn til akut blødning, shock eller sepsis? </a:t>
            </a:r>
            <a:endParaRPr b="0" lang="da-DK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685800" indent="-228600" defTabSz="91440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da-DK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Behov for blod/væske? </a:t>
            </a:r>
            <a:endParaRPr b="0" lang="da-DK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1" lang="da-DK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D = Disability </a:t>
            </a:r>
            <a:endParaRPr b="0" lang="da-DK" sz="2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685800" indent="-228600" defTabSz="91440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da-DK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Tegn til hjerneskade/bevidsthedspåvirkning? </a:t>
            </a:r>
            <a:r>
              <a:rPr b="0" lang="da-DK" sz="2400" strike="noStrike" u="none">
                <a:solidFill>
                  <a:schemeClr val="dk1"/>
                </a:solidFill>
                <a:effectLst/>
                <a:uFillTx/>
                <a:latin typeface="Wingdings"/>
              </a:rPr>
              <a:t></a:t>
            </a:r>
            <a:r>
              <a:rPr b="0" lang="da-DK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 GCS/AVPU</a:t>
            </a:r>
            <a:endParaRPr b="0" lang="da-DK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685800" indent="-228600" defTabSz="91440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da-DK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Blodsukker, pupildifferens</a:t>
            </a:r>
            <a:endParaRPr b="0" lang="da-DK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1" lang="da-DK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E = Exposure/environment </a:t>
            </a:r>
            <a:endParaRPr b="0" lang="da-DK" sz="2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685800" indent="-228600" defTabSz="91440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da-DK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Beskyttelse mod temperaturfald </a:t>
            </a:r>
            <a:endParaRPr b="0" lang="da-DK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685800" indent="-228600" defTabSz="91440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da-DK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Vurdering af mindre skader </a:t>
            </a:r>
            <a:endParaRPr b="0" lang="da-DK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pic>
        <p:nvPicPr>
          <p:cNvPr id="111" name="Picture 2" descr="Using the ABCDE approach for all critically unwell patients | British  Journal of Healthcare Assistants"/>
          <p:cNvPicPr/>
          <p:nvPr/>
        </p:nvPicPr>
        <p:blipFill>
          <a:blip r:embed="rId1"/>
          <a:stretch/>
        </p:blipFill>
        <p:spPr>
          <a:xfrm>
            <a:off x="6970680" y="1017360"/>
            <a:ext cx="4927680" cy="547524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65" dur="indefinite" restart="never" nodeType="tmRoot">
          <p:childTnLst>
            <p:seq>
              <p:cTn id="166" dur="indefinite" nodeType="mainSeq">
                <p:childTnLst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>
                      <p:stCondLst>
                        <p:cond delay="indefinite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1" fill="hold">
                      <p:stCondLst>
                        <p:cond delay="indefinite"/>
                      </p:stCondLst>
                      <p:childTnLst>
                        <p:par>
                          <p:cTn id="212" fill="hold">
                            <p:stCondLst>
                              <p:cond delay="0"/>
                            </p:stCondLst>
                            <p:childTnLst>
                              <p:par>
                                <p:cTn id="21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5" fill="hold">
                      <p:stCondLst>
                        <p:cond delay="indefinite"/>
                      </p:stCondLst>
                      <p:childTnLst>
                        <p:par>
                          <p:cTn id="216" fill="hold">
                            <p:stCondLst>
                              <p:cond delay="0"/>
                            </p:stCondLst>
                            <p:childTnLst>
                              <p:par>
                                <p:cTn id="21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9" fill="hold">
                      <p:stCondLst>
                        <p:cond delay="indefinite"/>
                      </p:stCondLst>
                      <p:childTnLst>
                        <p:par>
                          <p:cTn id="220" fill="hold">
                            <p:stCondLst>
                              <p:cond delay="0"/>
                            </p:stCondLst>
                            <p:childTnLst>
                              <p:par>
                                <p:cTn id="22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3" fill="hold">
                      <p:stCondLst>
                        <p:cond delay="indefinite"/>
                      </p:stCondLst>
                      <p:childTnLst>
                        <p:par>
                          <p:cTn id="224" fill="hold">
                            <p:stCondLst>
                              <p:cond delay="0"/>
                            </p:stCondLst>
                            <p:childTnLst>
                              <p:par>
                                <p:cTn id="22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831600" y="0"/>
            <a:ext cx="10515240" cy="948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da-DK" sz="44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Symptomer på akutte tilstande</a:t>
            </a:r>
            <a:endParaRPr b="0" lang="da-DK" sz="4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pic>
        <p:nvPicPr>
          <p:cNvPr id="113" name="Billede 6" descr=""/>
          <p:cNvPicPr/>
          <p:nvPr/>
        </p:nvPicPr>
        <p:blipFill>
          <a:blip r:embed="rId1"/>
          <a:stretch/>
        </p:blipFill>
        <p:spPr>
          <a:xfrm>
            <a:off x="844920" y="948600"/>
            <a:ext cx="9425520" cy="58521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14" name="Picture 2" descr="❗ Rødt Udråbstegn på JoyPixels 6.6"/>
          <p:cNvPicPr/>
          <p:nvPr/>
        </p:nvPicPr>
        <p:blipFill>
          <a:blip r:embed="rId2"/>
          <a:stretch/>
        </p:blipFill>
        <p:spPr>
          <a:xfrm>
            <a:off x="9970200" y="2480400"/>
            <a:ext cx="2400480" cy="24004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15" name="Rectangles 3"/>
          <p:cNvSpPr/>
          <p:nvPr/>
        </p:nvSpPr>
        <p:spPr>
          <a:xfrm>
            <a:off x="2834640" y="1305000"/>
            <a:ext cx="7372800" cy="1188360"/>
          </a:xfrm>
          <a:prstGeom prst="rect">
            <a:avLst/>
          </a:prstGeom>
          <a:solidFill>
            <a:srgbClr val="4472c4"/>
          </a:solidFill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116" name="Rectangles 4"/>
          <p:cNvSpPr/>
          <p:nvPr/>
        </p:nvSpPr>
        <p:spPr>
          <a:xfrm>
            <a:off x="2834640" y="2562840"/>
            <a:ext cx="7372800" cy="1140840"/>
          </a:xfrm>
          <a:prstGeom prst="rect">
            <a:avLst/>
          </a:prstGeom>
          <a:solidFill>
            <a:srgbClr val="4472c4"/>
          </a:solidFill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117" name="Rectangles 5"/>
          <p:cNvSpPr/>
          <p:nvPr/>
        </p:nvSpPr>
        <p:spPr>
          <a:xfrm>
            <a:off x="2834640" y="3821400"/>
            <a:ext cx="7372800" cy="1058760"/>
          </a:xfrm>
          <a:prstGeom prst="rect">
            <a:avLst/>
          </a:prstGeom>
          <a:solidFill>
            <a:srgbClr val="4472c4"/>
          </a:solidFill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118" name="Rectangles 7"/>
          <p:cNvSpPr/>
          <p:nvPr/>
        </p:nvSpPr>
        <p:spPr>
          <a:xfrm>
            <a:off x="2834640" y="4998240"/>
            <a:ext cx="7372800" cy="732600"/>
          </a:xfrm>
          <a:prstGeom prst="rect">
            <a:avLst/>
          </a:prstGeom>
          <a:solidFill>
            <a:srgbClr val="4472c4"/>
          </a:solidFill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119" name="Rectangles 8"/>
          <p:cNvSpPr/>
          <p:nvPr/>
        </p:nvSpPr>
        <p:spPr>
          <a:xfrm>
            <a:off x="2834640" y="5798160"/>
            <a:ext cx="7372800" cy="914760"/>
          </a:xfrm>
          <a:prstGeom prst="rect">
            <a:avLst/>
          </a:prstGeom>
          <a:solidFill>
            <a:srgbClr val="4472c4"/>
          </a:solidFill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27" dur="indefinite" restart="never" nodeType="tmRoot">
          <p:childTnLst>
            <p:seq>
              <p:cTn id="228" dur="indefinite" nodeType="mainSeq">
                <p:childTnLst>
                  <p:par>
                    <p:cTn id="229" fill="hold">
                      <p:stCondLst>
                        <p:cond delay="indefinite"/>
                      </p:stCondLst>
                      <p:childTnLst>
                        <p:par>
                          <p:cTn id="230" fill="hold">
                            <p:stCondLst>
                              <p:cond delay="0"/>
                            </p:stCondLst>
                            <p:childTnLst>
                              <p:par>
                                <p:cTn id="231" nodeType="clickEffect" fill="hold" presetClass="exit" presetID="1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 additive="repl">
                                        <p:cTn id="232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4" fill="hold">
                      <p:stCondLst>
                        <p:cond delay="indefinite"/>
                      </p:stCondLst>
                      <p:childTnLst>
                        <p:par>
                          <p:cTn id="235" fill="hold">
                            <p:stCondLst>
                              <p:cond delay="0"/>
                            </p:stCondLst>
                            <p:childTnLst>
                              <p:par>
                                <p:cTn id="236" nodeType="clickEffect" fill="hold" presetClass="exit" presetID="1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 additive="repl">
                                        <p:cTn id="237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9" fill="hold">
                      <p:stCondLst>
                        <p:cond delay="indefinite"/>
                      </p:stCondLst>
                      <p:childTnLst>
                        <p:par>
                          <p:cTn id="240" fill="hold">
                            <p:stCondLst>
                              <p:cond delay="0"/>
                            </p:stCondLst>
                            <p:childTnLst>
                              <p:par>
                                <p:cTn id="241" nodeType="clickEffect" fill="hold" presetClass="exit" presetID="1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 additive="repl">
                                        <p:cTn id="242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4" fill="hold">
                      <p:stCondLst>
                        <p:cond delay="indefinite"/>
                      </p:stCondLst>
                      <p:childTnLst>
                        <p:par>
                          <p:cTn id="245" fill="hold">
                            <p:stCondLst>
                              <p:cond delay="0"/>
                            </p:stCondLst>
                            <p:childTnLst>
                              <p:par>
                                <p:cTn id="246" nodeType="clickEffect" fill="hold" presetClass="exit" presetID="1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 additive="repl">
                                        <p:cTn id="247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9" fill="hold">
                      <p:stCondLst>
                        <p:cond delay="indefinite"/>
                      </p:stCondLst>
                      <p:childTnLst>
                        <p:par>
                          <p:cTn id="250" fill="hold">
                            <p:stCondLst>
                              <p:cond delay="0"/>
                            </p:stCondLst>
                            <p:childTnLst>
                              <p:par>
                                <p:cTn id="251" nodeType="clickEffect" fill="hold" presetClass="exit" presetID="1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 additive="repl">
                                        <p:cTn id="252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da-DK" sz="44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Sepsis</a:t>
            </a:r>
            <a:endParaRPr b="0" lang="da-DK" sz="4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85000" lnSpcReduction="9999"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</a:pPr>
            <a:endParaRPr b="0" lang="da-DK" sz="2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ff0000"/>
              </a:buClr>
              <a:buFont typeface="Arial"/>
              <a:buChar char="•"/>
            </a:pPr>
            <a:r>
              <a:rPr b="0" lang="da-DK" sz="2800" strike="noStrike" u="none">
                <a:solidFill>
                  <a:srgbClr val="ff0000"/>
                </a:solidFill>
                <a:effectLst/>
                <a:uFillTx/>
                <a:latin typeface="Calibri"/>
              </a:rPr>
              <a:t>Dysreguleret respons på infektion </a:t>
            </a:r>
            <a:endParaRPr b="0" lang="da-DK" sz="2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ff0000"/>
              </a:buClr>
              <a:buFont typeface="Arial"/>
              <a:buChar char="•"/>
            </a:pPr>
            <a:r>
              <a:rPr b="0" lang="da-DK" sz="2400" strike="noStrike" u="none">
                <a:solidFill>
                  <a:srgbClr val="ff0000"/>
                </a:solidFill>
                <a:effectLst/>
                <a:uFillTx/>
                <a:latin typeface="Calibri"/>
              </a:rPr>
              <a:t>Hypoperfusion </a:t>
            </a:r>
            <a:endParaRPr b="0" lang="da-DK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457200" indent="0" defTabSz="914400">
              <a:lnSpc>
                <a:spcPct val="90000"/>
              </a:lnSpc>
              <a:spcBef>
                <a:spcPts val="499"/>
              </a:spcBef>
              <a:buNone/>
              <a:tabLst>
                <a:tab algn="l" pos="0"/>
              </a:tabLst>
            </a:pPr>
            <a:endParaRPr b="0" lang="da-DK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457200" indent="0" defTabSz="914400">
              <a:lnSpc>
                <a:spcPct val="90000"/>
              </a:lnSpc>
              <a:spcBef>
                <a:spcPts val="499"/>
              </a:spcBef>
              <a:buNone/>
              <a:tabLst>
                <a:tab algn="l" pos="0"/>
              </a:tabLst>
            </a:pPr>
            <a:endParaRPr b="0" lang="da-DK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457200" indent="0" defTabSz="914400">
              <a:lnSpc>
                <a:spcPct val="90000"/>
              </a:lnSpc>
              <a:spcBef>
                <a:spcPts val="499"/>
              </a:spcBef>
              <a:buNone/>
              <a:tabLst>
                <a:tab algn="l" pos="0"/>
              </a:tabLst>
            </a:pPr>
            <a:endParaRPr b="0" lang="da-DK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457200" indent="0" defTabSz="914400">
              <a:lnSpc>
                <a:spcPct val="90000"/>
              </a:lnSpc>
              <a:spcBef>
                <a:spcPts val="499"/>
              </a:spcBef>
              <a:buNone/>
              <a:tabLst>
                <a:tab algn="l" pos="0"/>
              </a:tabLst>
            </a:pPr>
            <a:endParaRPr b="0" lang="da-DK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457200" indent="0" defTabSz="914400">
              <a:lnSpc>
                <a:spcPct val="90000"/>
              </a:lnSpc>
              <a:spcBef>
                <a:spcPts val="499"/>
              </a:spcBef>
              <a:buNone/>
              <a:tabLst>
                <a:tab algn="l" pos="0"/>
              </a:tabLst>
            </a:pPr>
            <a:endParaRPr b="0" lang="da-DK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da-DK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I skal ikke kunne qSOFA udenad</a:t>
            </a:r>
            <a:endParaRPr b="0" lang="da-DK" sz="2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da-DK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Men i skal vide hvornår man skal mistænke sepsis og handle på det!</a:t>
            </a:r>
            <a:endParaRPr b="0" lang="da-DK" sz="2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da-DK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Infektion og 2+ point = mistænk sepsis!!!  </a:t>
            </a:r>
            <a:endParaRPr b="0" lang="da-DK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da-DK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Kræver indlæggelse </a:t>
            </a:r>
            <a:endParaRPr b="0" lang="da-DK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pic>
        <p:nvPicPr>
          <p:cNvPr id="122" name="Billede 3" descr=""/>
          <p:cNvPicPr/>
          <p:nvPr/>
        </p:nvPicPr>
        <p:blipFill>
          <a:blip r:embed="rId1"/>
          <a:srcRect l="0" t="0" r="1015" b="0"/>
          <a:stretch/>
        </p:blipFill>
        <p:spPr>
          <a:xfrm>
            <a:off x="7463880" y="799200"/>
            <a:ext cx="3811680" cy="337104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da-DK" sz="44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Highlights fra undervisning – lektion 2 </a:t>
            </a:r>
            <a:endParaRPr b="0" lang="da-DK" sz="4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graphicFrame>
        <p:nvGraphicFramePr>
          <p:cNvPr id="2" name="Diagram2"/>
          <p:cNvGraphicFramePr/>
          <p:nvPr>
            <p:extLst>
              <p:ext uri="{D42A27DB-BD31-4B8C-83A1-F6EECF244321}">
                <p14:modId xmlns:p14="http://schemas.microsoft.com/office/powerpoint/2010/main" val="1903917085"/>
              </p:ext>
            </p:extLst>
          </p:nvPr>
        </p:nvGraphicFramePr>
        <p:xfrm>
          <a:off x="838080" y="1825560"/>
          <a:ext cx="10515240" cy="46670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da-DK" sz="44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Iskæmi + trombose/emboli</a:t>
            </a:r>
            <a:endParaRPr b="0" lang="da-DK" sz="4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7105320" cy="435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da-DK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Kronisk iskæmi skyldes åreforkalkning</a:t>
            </a:r>
            <a:endParaRPr b="0" lang="da-DK" sz="2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ff0000"/>
              </a:buClr>
              <a:buFont typeface="Arial"/>
              <a:buChar char="•"/>
            </a:pPr>
            <a:r>
              <a:rPr b="0" lang="da-DK" sz="2400" strike="noStrike" u="none">
                <a:solidFill>
                  <a:srgbClr val="ff0000"/>
                </a:solidFill>
                <a:effectLst/>
                <a:uFillTx/>
                <a:latin typeface="Calibri"/>
              </a:rPr>
              <a:t>Hvornår er det kritisk iskæmi = hvilesmerter eller iskæmiske sår </a:t>
            </a:r>
            <a:endParaRPr b="0" lang="da-DK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da-DK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KRAM (især rygestop!) </a:t>
            </a:r>
            <a:endParaRPr b="0" lang="da-DK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da-DK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Behandlingsmuligheder </a:t>
            </a:r>
            <a:endParaRPr b="0" lang="da-DK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1430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da-DK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Medicinsk sekundærprofylakse (statin, magnyl mv.) </a:t>
            </a:r>
            <a:endParaRPr b="0" lang="da-DK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1430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da-DK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Kirurgi (trombendarterektomi (TEA), ballonudvidelse (PCI), bypass, amputation)</a:t>
            </a:r>
            <a:endParaRPr b="0" lang="da-DK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indent="0" defTabSz="914400">
              <a:lnSpc>
                <a:spcPct val="90000"/>
              </a:lnSpc>
              <a:spcBef>
                <a:spcPts val="499"/>
              </a:spcBef>
              <a:buNone/>
            </a:pPr>
            <a:endParaRPr b="0" lang="da-DK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ff0000"/>
              </a:buClr>
              <a:buFont typeface="Arial"/>
              <a:buChar char="•"/>
            </a:pPr>
            <a:r>
              <a:rPr b="0" lang="da-DK" sz="2800" strike="noStrike" u="none">
                <a:solidFill>
                  <a:srgbClr val="ff0000"/>
                </a:solidFill>
                <a:effectLst/>
                <a:uFillTx/>
                <a:latin typeface="Calibri"/>
              </a:rPr>
              <a:t>Trombose vs. emboli </a:t>
            </a:r>
            <a:r>
              <a:rPr b="0" lang="da-DK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– det kan i! </a:t>
            </a:r>
            <a:endParaRPr b="0" lang="da-DK" sz="2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da-DK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Fx DVT vs. LE </a:t>
            </a:r>
            <a:endParaRPr b="0" lang="da-DK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</a:pPr>
            <a:endParaRPr b="0" lang="da-DK" sz="2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pic>
        <p:nvPicPr>
          <p:cNvPr id="126" name="Billede 4" descr=""/>
          <p:cNvPicPr/>
          <p:nvPr/>
        </p:nvPicPr>
        <p:blipFill>
          <a:blip r:embed="rId1"/>
          <a:stretch/>
        </p:blipFill>
        <p:spPr>
          <a:xfrm>
            <a:off x="8607600" y="-59040"/>
            <a:ext cx="3583800" cy="46764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27" name="Picture 7" descr="gangrene5_mod.jpg"/>
          <p:cNvSpPr/>
          <p:nvPr/>
        </p:nvSpPr>
        <p:spPr>
          <a:xfrm rot="5400000">
            <a:off x="8708400" y="3373560"/>
            <a:ext cx="2403360" cy="4564080"/>
          </a:xfrm>
          <a:custGeom>
            <a:avLst/>
            <a:gdLst>
              <a:gd name="textAreaLeft" fmla="*/ 0 w 2403360"/>
              <a:gd name="textAreaRight" fmla="*/ 2403720 w 2403360"/>
              <a:gd name="textAreaTop" fmla="*/ 0 h 4564080"/>
              <a:gd name="textAreaBottom" fmla="*/ 4564440 h 4564080"/>
            </a:gdLst>
            <a:ahLst/>
            <a:cxnLst/>
            <a:rect l="textAreaLeft" t="textAreaTop" r="textAreaRight" b="textAreaBottom"/>
            <a:pathLst>
              <a:path w="3810000" h="6858000">
                <a:moveTo>
                  <a:pt x="95627" y="0"/>
                </a:moveTo>
                <a:lnTo>
                  <a:pt x="3810000" y="0"/>
                </a:lnTo>
                <a:lnTo>
                  <a:pt x="3810000" y="6858000"/>
                </a:lnTo>
                <a:lnTo>
                  <a:pt x="13132" y="6858000"/>
                </a:lnTo>
                <a:cubicBezTo>
                  <a:pt x="13183" y="6857363"/>
                  <a:pt x="13234" y="6856727"/>
                  <a:pt x="13284" y="6856090"/>
                </a:cubicBezTo>
                <a:lnTo>
                  <a:pt x="31566" y="6805847"/>
                </a:lnTo>
                <a:lnTo>
                  <a:pt x="30463" y="6715381"/>
                </a:lnTo>
                <a:cubicBezTo>
                  <a:pt x="29585" y="6714082"/>
                  <a:pt x="28597" y="6713038"/>
                  <a:pt x="27533" y="6712286"/>
                </a:cubicBezTo>
                <a:lnTo>
                  <a:pt x="31288" y="6698474"/>
                </a:lnTo>
                <a:lnTo>
                  <a:pt x="29901" y="6686264"/>
                </a:lnTo>
                <a:cubicBezTo>
                  <a:pt x="29591" y="6639749"/>
                  <a:pt x="29281" y="6593234"/>
                  <a:pt x="28971" y="6546719"/>
                </a:cubicBezTo>
                <a:cubicBezTo>
                  <a:pt x="23415" y="6502008"/>
                  <a:pt x="3087" y="6462057"/>
                  <a:pt x="310" y="6408337"/>
                </a:cubicBezTo>
                <a:cubicBezTo>
                  <a:pt x="-2468" y="6354617"/>
                  <a:pt x="14431" y="6312397"/>
                  <a:pt x="12307" y="6224401"/>
                </a:cubicBezTo>
                <a:lnTo>
                  <a:pt x="27152" y="6147415"/>
                </a:lnTo>
                <a:lnTo>
                  <a:pt x="39044" y="6093837"/>
                </a:lnTo>
                <a:cubicBezTo>
                  <a:pt x="47718" y="6039281"/>
                  <a:pt x="47985" y="5964495"/>
                  <a:pt x="46816" y="5915901"/>
                </a:cubicBezTo>
                <a:cubicBezTo>
                  <a:pt x="43189" y="5876557"/>
                  <a:pt x="47196" y="5863739"/>
                  <a:pt x="33533" y="5831562"/>
                </a:cubicBezTo>
                <a:cubicBezTo>
                  <a:pt x="27901" y="5792459"/>
                  <a:pt x="47408" y="5747455"/>
                  <a:pt x="46555" y="5710909"/>
                </a:cubicBezTo>
                <a:cubicBezTo>
                  <a:pt x="53188" y="5686865"/>
                  <a:pt x="49116" y="5615845"/>
                  <a:pt x="62461" y="5602222"/>
                </a:cubicBezTo>
                <a:cubicBezTo>
                  <a:pt x="64066" y="5572067"/>
                  <a:pt x="49594" y="5555548"/>
                  <a:pt x="56185" y="5529979"/>
                </a:cubicBezTo>
                <a:lnTo>
                  <a:pt x="67961" y="5458854"/>
                </a:lnTo>
                <a:lnTo>
                  <a:pt x="110939" y="5353584"/>
                </a:lnTo>
                <a:cubicBezTo>
                  <a:pt x="123070" y="5308303"/>
                  <a:pt x="110671" y="5307524"/>
                  <a:pt x="128276" y="5249764"/>
                </a:cubicBezTo>
                <a:cubicBezTo>
                  <a:pt x="137692" y="5218499"/>
                  <a:pt x="146153" y="5160067"/>
                  <a:pt x="156749" y="5116288"/>
                </a:cubicBezTo>
                <a:cubicBezTo>
                  <a:pt x="167347" y="5072508"/>
                  <a:pt x="184838" y="5010298"/>
                  <a:pt x="191855" y="4987089"/>
                </a:cubicBezTo>
                <a:lnTo>
                  <a:pt x="219824" y="4934095"/>
                </a:lnTo>
                <a:cubicBezTo>
                  <a:pt x="223315" y="4926170"/>
                  <a:pt x="231151" y="4920904"/>
                  <a:pt x="231137" y="4903120"/>
                </a:cubicBezTo>
                <a:lnTo>
                  <a:pt x="219738" y="4827391"/>
                </a:lnTo>
                <a:cubicBezTo>
                  <a:pt x="223928" y="4818620"/>
                  <a:pt x="227939" y="4809255"/>
                  <a:pt x="231597" y="4799440"/>
                </a:cubicBezTo>
                <a:lnTo>
                  <a:pt x="233480" y="4793512"/>
                </a:lnTo>
                <a:cubicBezTo>
                  <a:pt x="233423" y="4793432"/>
                  <a:pt x="233367" y="4793351"/>
                  <a:pt x="233310" y="4793271"/>
                </a:cubicBezTo>
                <a:cubicBezTo>
                  <a:pt x="233275" y="4791711"/>
                  <a:pt x="233728" y="4789662"/>
                  <a:pt x="234882" y="4786765"/>
                </a:cubicBezTo>
                <a:lnTo>
                  <a:pt x="236914" y="4782703"/>
                </a:lnTo>
                <a:lnTo>
                  <a:pt x="246329" y="4683644"/>
                </a:lnTo>
                <a:cubicBezTo>
                  <a:pt x="256294" y="4677568"/>
                  <a:pt x="256527" y="4667288"/>
                  <a:pt x="253823" y="4655204"/>
                </a:cubicBezTo>
                <a:cubicBezTo>
                  <a:pt x="259521" y="4631796"/>
                  <a:pt x="280440" y="4574275"/>
                  <a:pt x="280514" y="4543195"/>
                </a:cubicBezTo>
                <a:cubicBezTo>
                  <a:pt x="272112" y="4519880"/>
                  <a:pt x="251340" y="4505102"/>
                  <a:pt x="254268" y="4468722"/>
                </a:cubicBezTo>
                <a:cubicBezTo>
                  <a:pt x="266696" y="4435462"/>
                  <a:pt x="236001" y="4395418"/>
                  <a:pt x="252728" y="4353998"/>
                </a:cubicBezTo>
                <a:cubicBezTo>
                  <a:pt x="256750" y="4339008"/>
                  <a:pt x="256168" y="4294115"/>
                  <a:pt x="248123" y="4286542"/>
                </a:cubicBezTo>
                <a:cubicBezTo>
                  <a:pt x="246365" y="4277371"/>
                  <a:pt x="249194" y="4266107"/>
                  <a:pt x="240584" y="4262777"/>
                </a:cubicBezTo>
                <a:cubicBezTo>
                  <a:pt x="230221" y="4256829"/>
                  <a:pt x="246153" y="4222259"/>
                  <a:pt x="233949" y="4228340"/>
                </a:cubicBezTo>
                <a:cubicBezTo>
                  <a:pt x="244865" y="4203839"/>
                  <a:pt x="223150" y="4187902"/>
                  <a:pt x="217758" y="4169004"/>
                </a:cubicBezTo>
                <a:cubicBezTo>
                  <a:pt x="228596" y="4149446"/>
                  <a:pt x="206597" y="4129080"/>
                  <a:pt x="203797" y="4086781"/>
                </a:cubicBezTo>
                <a:cubicBezTo>
                  <a:pt x="216334" y="4065199"/>
                  <a:pt x="201740" y="4058317"/>
                  <a:pt x="218344" y="4018957"/>
                </a:cubicBezTo>
                <a:cubicBezTo>
                  <a:pt x="216630" y="4017979"/>
                  <a:pt x="215034" y="4016614"/>
                  <a:pt x="213609" y="4014902"/>
                </a:cubicBezTo>
                <a:cubicBezTo>
                  <a:pt x="205325" y="4004955"/>
                  <a:pt x="204424" y="3985729"/>
                  <a:pt x="211594" y="3971964"/>
                </a:cubicBezTo>
                <a:cubicBezTo>
                  <a:pt x="233561" y="3910433"/>
                  <a:pt x="230991" y="3860613"/>
                  <a:pt x="234357" y="3812226"/>
                </a:cubicBezTo>
                <a:cubicBezTo>
                  <a:pt x="235501" y="3758242"/>
                  <a:pt x="209185" y="3801364"/>
                  <a:pt x="229596" y="3728573"/>
                </a:cubicBezTo>
                <a:cubicBezTo>
                  <a:pt x="219804" y="3724174"/>
                  <a:pt x="219047" y="3715890"/>
                  <a:pt x="223099" y="3700384"/>
                </a:cubicBezTo>
                <a:cubicBezTo>
                  <a:pt x="222942" y="3674360"/>
                  <a:pt x="199034" y="3683312"/>
                  <a:pt x="212511" y="3653063"/>
                </a:cubicBezTo>
                <a:cubicBezTo>
                  <a:pt x="207582" y="3623616"/>
                  <a:pt x="199349" y="3555881"/>
                  <a:pt x="193522" y="3523704"/>
                </a:cubicBezTo>
                <a:cubicBezTo>
                  <a:pt x="199728" y="3495169"/>
                  <a:pt x="185963" y="3494025"/>
                  <a:pt x="177551" y="3460001"/>
                </a:cubicBezTo>
                <a:cubicBezTo>
                  <a:pt x="184399" y="3442692"/>
                  <a:pt x="180138" y="3431687"/>
                  <a:pt x="172293" y="3422022"/>
                </a:cubicBezTo>
                <a:cubicBezTo>
                  <a:pt x="172567" y="3386386"/>
                  <a:pt x="159982" y="3357707"/>
                  <a:pt x="153640" y="3319632"/>
                </a:cubicBezTo>
                <a:cubicBezTo>
                  <a:pt x="117352" y="3267571"/>
                  <a:pt x="111308" y="3199530"/>
                  <a:pt x="102580" y="3174350"/>
                </a:cubicBezTo>
                <a:lnTo>
                  <a:pt x="101281" y="3168555"/>
                </a:lnTo>
                <a:cubicBezTo>
                  <a:pt x="101655" y="3163067"/>
                  <a:pt x="102030" y="3157580"/>
                  <a:pt x="102403" y="3152092"/>
                </a:cubicBezTo>
                <a:lnTo>
                  <a:pt x="103597" y="3145797"/>
                </a:lnTo>
                <a:cubicBezTo>
                  <a:pt x="104132" y="3141497"/>
                  <a:pt x="104119" y="3138691"/>
                  <a:pt x="103701" y="3136806"/>
                </a:cubicBezTo>
                <a:lnTo>
                  <a:pt x="108221" y="3088993"/>
                </a:lnTo>
                <a:cubicBezTo>
                  <a:pt x="109464" y="3064872"/>
                  <a:pt x="113188" y="3030250"/>
                  <a:pt x="111158" y="2992081"/>
                </a:cubicBezTo>
                <a:cubicBezTo>
                  <a:pt x="109031" y="2944441"/>
                  <a:pt x="104226" y="2942439"/>
                  <a:pt x="105565" y="2902844"/>
                </a:cubicBezTo>
                <a:cubicBezTo>
                  <a:pt x="107874" y="2897323"/>
                  <a:pt x="101362" y="2801618"/>
                  <a:pt x="105102" y="2797375"/>
                </a:cubicBezTo>
                <a:cubicBezTo>
                  <a:pt x="86174" y="2744941"/>
                  <a:pt x="109804" y="2750735"/>
                  <a:pt x="107241" y="2691357"/>
                </a:cubicBezTo>
                <a:cubicBezTo>
                  <a:pt x="107811" y="2665349"/>
                  <a:pt x="115946" y="2561129"/>
                  <a:pt x="145888" y="2542201"/>
                </a:cubicBezTo>
                <a:cubicBezTo>
                  <a:pt x="170455" y="2427400"/>
                  <a:pt x="123634" y="2367849"/>
                  <a:pt x="136292" y="2250554"/>
                </a:cubicBezTo>
                <a:cubicBezTo>
                  <a:pt x="110877" y="2215639"/>
                  <a:pt x="134601" y="2180816"/>
                  <a:pt x="130310" y="2141581"/>
                </a:cubicBezTo>
                <a:cubicBezTo>
                  <a:pt x="154051" y="2149219"/>
                  <a:pt x="117587" y="2094975"/>
                  <a:pt x="144587" y="2089095"/>
                </a:cubicBezTo>
                <a:cubicBezTo>
                  <a:pt x="142952" y="2082142"/>
                  <a:pt x="140513" y="2075590"/>
                  <a:pt x="137867" y="2069059"/>
                </a:cubicBezTo>
                <a:lnTo>
                  <a:pt x="136492" y="2065634"/>
                </a:lnTo>
                <a:cubicBezTo>
                  <a:pt x="136216" y="2060851"/>
                  <a:pt x="135939" y="2056067"/>
                  <a:pt x="135663" y="2051284"/>
                </a:cubicBezTo>
                <a:lnTo>
                  <a:pt x="124268" y="1960184"/>
                </a:lnTo>
                <a:cubicBezTo>
                  <a:pt x="138968" y="1926370"/>
                  <a:pt x="111716" y="1914873"/>
                  <a:pt x="131257" y="1873060"/>
                </a:cubicBezTo>
                <a:cubicBezTo>
                  <a:pt x="136329" y="1857442"/>
                  <a:pt x="139083" y="1807624"/>
                  <a:pt x="131724" y="1797311"/>
                </a:cubicBezTo>
                <a:cubicBezTo>
                  <a:pt x="130673" y="1786740"/>
                  <a:pt x="134293" y="1774954"/>
                  <a:pt x="126063" y="1769201"/>
                </a:cubicBezTo>
                <a:cubicBezTo>
                  <a:pt x="116300" y="1760126"/>
                  <a:pt x="134551" y="1725705"/>
                  <a:pt x="122085" y="1729500"/>
                </a:cubicBezTo>
                <a:cubicBezTo>
                  <a:pt x="134648" y="1705012"/>
                  <a:pt x="114449" y="1682158"/>
                  <a:pt x="110543" y="1659949"/>
                </a:cubicBezTo>
                <a:cubicBezTo>
                  <a:pt x="122664" y="1640913"/>
                  <a:pt x="102513" y="1613087"/>
                  <a:pt x="102892" y="1565607"/>
                </a:cubicBezTo>
                <a:cubicBezTo>
                  <a:pt x="116835" y="1544742"/>
                  <a:pt x="102976" y="1533616"/>
                  <a:pt x="122245" y="1494057"/>
                </a:cubicBezTo>
                <a:cubicBezTo>
                  <a:pt x="120629" y="1492563"/>
                  <a:pt x="119160" y="1490668"/>
                  <a:pt x="117883" y="1488429"/>
                </a:cubicBezTo>
                <a:cubicBezTo>
                  <a:pt x="110465" y="1475431"/>
                  <a:pt x="111002" y="1453942"/>
                  <a:pt x="119083" y="1440433"/>
                </a:cubicBezTo>
                <a:cubicBezTo>
                  <a:pt x="145274" y="1377630"/>
                  <a:pt x="146438" y="1321884"/>
                  <a:pt x="153340" y="1269148"/>
                </a:cubicBezTo>
                <a:cubicBezTo>
                  <a:pt x="158467" y="1209690"/>
                  <a:pt x="129360" y="1251077"/>
                  <a:pt x="154855" y="1175439"/>
                </a:cubicBezTo>
                <a:cubicBezTo>
                  <a:pt x="145538" y="1168218"/>
                  <a:pt x="145408" y="1158868"/>
                  <a:pt x="150548" y="1142685"/>
                </a:cubicBezTo>
                <a:cubicBezTo>
                  <a:pt x="152321" y="1113850"/>
                  <a:pt x="128121" y="1118007"/>
                  <a:pt x="143630" y="1087778"/>
                </a:cubicBezTo>
                <a:cubicBezTo>
                  <a:pt x="139451" y="1064261"/>
                  <a:pt x="125971" y="1018012"/>
                  <a:pt x="125476" y="1001580"/>
                </a:cubicBezTo>
                <a:cubicBezTo>
                  <a:pt x="123958" y="976962"/>
                  <a:pt x="134851" y="962709"/>
                  <a:pt x="134526" y="940069"/>
                </a:cubicBezTo>
                <a:cubicBezTo>
                  <a:pt x="142751" y="909988"/>
                  <a:pt x="129284" y="905409"/>
                  <a:pt x="123523" y="865739"/>
                </a:cubicBezTo>
                <a:cubicBezTo>
                  <a:pt x="131549" y="848234"/>
                  <a:pt x="128173" y="835030"/>
                  <a:pt x="121164" y="822450"/>
                </a:cubicBezTo>
                <a:cubicBezTo>
                  <a:pt x="124077" y="783082"/>
                  <a:pt x="113811" y="748321"/>
                  <a:pt x="110389" y="704665"/>
                </a:cubicBezTo>
                <a:cubicBezTo>
                  <a:pt x="120144" y="656264"/>
                  <a:pt x="99869" y="633697"/>
                  <a:pt x="96299" y="587032"/>
                </a:cubicBezTo>
                <a:cubicBezTo>
                  <a:pt x="87861" y="539988"/>
                  <a:pt x="66571" y="452493"/>
                  <a:pt x="59759" y="422399"/>
                </a:cubicBezTo>
                <a:cubicBezTo>
                  <a:pt x="62865" y="416491"/>
                  <a:pt x="59682" y="404768"/>
                  <a:pt x="55429" y="406467"/>
                </a:cubicBezTo>
                <a:cubicBezTo>
                  <a:pt x="56742" y="400038"/>
                  <a:pt x="64884" y="384166"/>
                  <a:pt x="58062" y="383409"/>
                </a:cubicBezTo>
                <a:cubicBezTo>
                  <a:pt x="57210" y="351894"/>
                  <a:pt x="61145" y="320031"/>
                  <a:pt x="69487" y="290892"/>
                </a:cubicBezTo>
                <a:cubicBezTo>
                  <a:pt x="57686" y="231306"/>
                  <a:pt x="89539" y="260845"/>
                  <a:pt x="86198" y="217175"/>
                </a:cubicBezTo>
                <a:cubicBezTo>
                  <a:pt x="72715" y="183379"/>
                  <a:pt x="83646" y="168958"/>
                  <a:pt x="74643" y="129155"/>
                </a:cubicBezTo>
                <a:cubicBezTo>
                  <a:pt x="96697" y="112411"/>
                  <a:pt x="72236" y="90977"/>
                  <a:pt x="78417" y="74202"/>
                </a:cubicBezTo>
                <a:cubicBezTo>
                  <a:pt x="59029" y="57686"/>
                  <a:pt x="81827" y="29115"/>
                  <a:pt x="94183" y="4683"/>
                </a:cubicBez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DK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Picture 2" descr="Et billede, der indeholder tekst, skærmbillede&#10;&#10;Automatisk genereret beskrivelse"/>
          <p:cNvPicPr/>
          <p:nvPr/>
        </p:nvPicPr>
        <p:blipFill>
          <a:blip r:embed="rId1"/>
          <a:srcRect l="13504" t="0" r="14186" b="0"/>
          <a:stretch/>
        </p:blipFill>
        <p:spPr>
          <a:xfrm>
            <a:off x="8257680" y="2511720"/>
            <a:ext cx="3934080" cy="37400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da-DK" sz="44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Aortaaneurisme  </a:t>
            </a:r>
            <a:br>
              <a:rPr sz="4400"/>
            </a:br>
            <a:endParaRPr b="0" lang="da-DK" sz="4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/>
          </p:nvPr>
        </p:nvSpPr>
        <p:spPr>
          <a:xfrm>
            <a:off x="838080" y="1451520"/>
            <a:ext cx="7418880" cy="5245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47500" lnSpcReduction="19999"/>
          </a:bodyPr>
          <a:p>
            <a:pPr marL="228600" indent="-228600" defTabSz="914400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1" lang="da-DK" sz="4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Aneurisme</a:t>
            </a:r>
            <a:r>
              <a:rPr b="0" lang="da-DK" sz="4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 = udposning på et blodkar </a:t>
            </a:r>
            <a:endParaRPr b="0" lang="da-DK" sz="4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228600" indent="-228600" defTabSz="914400">
              <a:lnSpc>
                <a:spcPct val="150000"/>
              </a:lnSpc>
              <a:spcBef>
                <a:spcPts val="1001"/>
              </a:spcBef>
              <a:buClr>
                <a:srgbClr val="ff0000"/>
              </a:buClr>
              <a:buFont typeface="Arial"/>
              <a:buChar char="•"/>
            </a:pPr>
            <a:r>
              <a:rPr b="0" lang="da-DK" sz="4000" strike="noStrike" u="none">
                <a:solidFill>
                  <a:srgbClr val="ff0000"/>
                </a:solidFill>
                <a:effectLst/>
                <a:uFillTx/>
                <a:latin typeface="Calibri"/>
              </a:rPr>
              <a:t>Som udgangspunkt asymptomatisk </a:t>
            </a:r>
            <a:br>
              <a:rPr sz="4000"/>
            </a:br>
            <a:r>
              <a:rPr b="0" lang="da-DK" sz="4000" strike="noStrike" u="none">
                <a:solidFill>
                  <a:srgbClr val="ff0000"/>
                </a:solidFill>
                <a:effectLst/>
                <a:uFillTx/>
                <a:latin typeface="Calibri"/>
              </a:rPr>
              <a:t> </a:t>
            </a:r>
            <a:endParaRPr b="0" lang="da-DK" sz="4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228600" indent="-228600" defTabSz="914400">
              <a:lnSpc>
                <a:spcPct val="150000"/>
              </a:lnSpc>
              <a:spcBef>
                <a:spcPts val="1001"/>
              </a:spcBef>
              <a:buClr>
                <a:srgbClr val="ff0000"/>
              </a:buClr>
              <a:buFont typeface="Arial"/>
              <a:buChar char="•"/>
            </a:pPr>
            <a:r>
              <a:rPr b="0" lang="da-DK" sz="4000" strike="noStrike" u="none">
                <a:solidFill>
                  <a:srgbClr val="ff0000"/>
                </a:solidFill>
                <a:effectLst/>
                <a:uFillTx/>
                <a:latin typeface="Calibri"/>
              </a:rPr>
              <a:t>Aneurismet i sig selv er ikke problemet - det er risikoen for ruptur</a:t>
            </a:r>
            <a:endParaRPr b="0" lang="da-DK" sz="4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228600" indent="-228600" defTabSz="914400">
              <a:lnSpc>
                <a:spcPct val="150000"/>
              </a:lnSpc>
              <a:spcBef>
                <a:spcPts val="1001"/>
              </a:spcBef>
              <a:buClr>
                <a:srgbClr val="ff0000"/>
              </a:buClr>
              <a:buFont typeface="Arial"/>
              <a:buChar char="•"/>
            </a:pPr>
            <a:r>
              <a:rPr b="0" lang="da-DK" sz="4000" strike="noStrike" u="none">
                <a:solidFill>
                  <a:srgbClr val="ff0000"/>
                </a:solidFill>
                <a:effectLst/>
                <a:uFillTx/>
                <a:latin typeface="Calibri"/>
              </a:rPr>
              <a:t>Ruptur uden operation har tæt på 100% mortalitet</a:t>
            </a:r>
            <a:br>
              <a:rPr sz="4000"/>
            </a:br>
            <a:r>
              <a:rPr b="0" lang="da-DK" sz="4000" strike="noStrike" u="none">
                <a:solidFill>
                  <a:srgbClr val="ff0000"/>
                </a:solidFill>
                <a:effectLst/>
                <a:uFillTx/>
                <a:latin typeface="Calibri"/>
              </a:rPr>
              <a:t> </a:t>
            </a:r>
            <a:endParaRPr b="0" lang="da-DK" sz="4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228600" indent="-228600" defTabSz="914400">
              <a:lnSpc>
                <a:spcPct val="150000"/>
              </a:lnSpc>
              <a:spcBef>
                <a:spcPts val="1001"/>
              </a:spcBef>
              <a:buClr>
                <a:srgbClr val="ff0000"/>
              </a:buClr>
              <a:buFont typeface="Arial"/>
              <a:buChar char="•"/>
            </a:pPr>
            <a:r>
              <a:rPr b="1" lang="da-DK" sz="4000" strike="noStrike" u="none">
                <a:solidFill>
                  <a:srgbClr val="ff0000"/>
                </a:solidFill>
                <a:effectLst/>
                <a:uFillTx/>
                <a:latin typeface="Calibri"/>
              </a:rPr>
              <a:t>Behandling</a:t>
            </a:r>
            <a:r>
              <a:rPr b="0" lang="da-DK" sz="4000" strike="noStrike" u="none">
                <a:solidFill>
                  <a:srgbClr val="ff0000"/>
                </a:solidFill>
                <a:effectLst/>
                <a:uFillTx/>
                <a:latin typeface="Calibri"/>
              </a:rPr>
              <a:t> = operation </a:t>
            </a:r>
            <a:r>
              <a:rPr b="0" lang="da-DK" sz="29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(når risikoen for ruptur overstiger risikoen ved operation)</a:t>
            </a:r>
            <a:endParaRPr b="0" lang="da-DK" sz="29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685800" indent="-228600" defTabSz="914400">
              <a:lnSpc>
                <a:spcPct val="15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da-DK" sz="4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Åben kirurgi med klemmer på begge sider af aneurismet og indsættelse af graft</a:t>
            </a:r>
            <a:endParaRPr b="0" lang="da-DK" sz="4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685800" indent="-228600" defTabSz="914400">
              <a:lnSpc>
                <a:spcPct val="15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da-DK" sz="4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Endovaskulært, hvor man går ind med kateter og placerer stent</a:t>
            </a:r>
            <a:endParaRPr b="0" lang="da-DK" sz="4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indent="0" defTabSz="914400">
              <a:lnSpc>
                <a:spcPct val="150000"/>
              </a:lnSpc>
              <a:spcBef>
                <a:spcPts val="1001"/>
              </a:spcBef>
              <a:buNone/>
            </a:pPr>
            <a:endParaRPr b="0" lang="da-DK" sz="29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indent="0" defTabSz="914400">
              <a:lnSpc>
                <a:spcPct val="150000"/>
              </a:lnSpc>
              <a:spcBef>
                <a:spcPts val="1001"/>
              </a:spcBef>
              <a:buNone/>
            </a:pPr>
            <a:endParaRPr b="0" lang="da-DK" sz="2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indent="0" defTabSz="914400">
              <a:lnSpc>
                <a:spcPct val="150000"/>
              </a:lnSpc>
              <a:spcBef>
                <a:spcPts val="1001"/>
              </a:spcBef>
              <a:buNone/>
            </a:pPr>
            <a:endParaRPr b="0" lang="da-DK" sz="2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</a:pPr>
            <a:endParaRPr b="0" lang="da-DK" sz="2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pic>
        <p:nvPicPr>
          <p:cNvPr id="131" name="Picture 2" descr="Aortaaneurismer, definition af - Lægehåndbogen på sundhed.dk"/>
          <p:cNvPicPr/>
          <p:nvPr/>
        </p:nvPicPr>
        <p:blipFill>
          <a:blip r:embed="rId2"/>
          <a:stretch/>
        </p:blipFill>
        <p:spPr>
          <a:xfrm>
            <a:off x="7272000" y="160200"/>
            <a:ext cx="4919400" cy="243504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Billede 3" descr=""/>
          <p:cNvPicPr/>
          <p:nvPr/>
        </p:nvPicPr>
        <p:blipFill>
          <a:blip r:embed="rId1"/>
          <a:srcRect l="0" t="0" r="5799" b="4142"/>
          <a:stretch/>
        </p:blipFill>
        <p:spPr>
          <a:xfrm rot="5400000">
            <a:off x="8092800" y="2170080"/>
            <a:ext cx="5413680" cy="25171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da-DK" sz="44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Aortadissektion</a:t>
            </a:r>
            <a:endParaRPr b="0" lang="da-DK" sz="4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/>
          </p:nvPr>
        </p:nvSpPr>
        <p:spPr>
          <a:xfrm>
            <a:off x="838080" y="2171880"/>
            <a:ext cx="8945640" cy="4320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da-DK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Skyldes en </a:t>
            </a:r>
            <a:r>
              <a:rPr b="0" lang="da-DK" sz="2000" strike="noStrike" u="none">
                <a:solidFill>
                  <a:srgbClr val="ff0000"/>
                </a:solidFill>
                <a:effectLst/>
                <a:uFillTx/>
                <a:latin typeface="Calibri"/>
              </a:rPr>
              <a:t>rift i det inderste lag i karvæggen</a:t>
            </a:r>
            <a:r>
              <a:rPr b="0" lang="da-DK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, hvor blod kan komme ind mellem lagene</a:t>
            </a:r>
            <a:endParaRPr b="0" lang="da-DK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ff0000"/>
              </a:buClr>
              <a:buFont typeface="Arial"/>
              <a:buChar char="•"/>
            </a:pPr>
            <a:r>
              <a:rPr b="0" lang="da-DK" sz="1800" strike="noStrike" u="none">
                <a:solidFill>
                  <a:srgbClr val="ff0000"/>
                </a:solidFill>
                <a:effectLst/>
                <a:uFillTx/>
                <a:latin typeface="Calibri"/>
              </a:rPr>
              <a:t>Falsk lumen </a:t>
            </a:r>
            <a:br>
              <a:rPr sz="2000"/>
            </a:br>
            <a:r>
              <a:rPr b="0" lang="da-DK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 </a:t>
            </a:r>
            <a:endParaRPr b="0" lang="da-DK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228600" indent="-228600" defTabSz="914400">
              <a:lnSpc>
                <a:spcPct val="11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1" lang="da-DK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Symptomer </a:t>
            </a:r>
            <a:endParaRPr b="0" lang="da-DK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685800" indent="-228600" defTabSz="914400">
              <a:lnSpc>
                <a:spcPct val="110000"/>
              </a:lnSpc>
              <a:spcBef>
                <a:spcPts val="499"/>
              </a:spcBef>
              <a:buClr>
                <a:srgbClr val="ff0000"/>
              </a:buClr>
              <a:buFont typeface="Arial"/>
              <a:buChar char="•"/>
            </a:pPr>
            <a:r>
              <a:rPr b="0" lang="da-DK" sz="1800" strike="noStrike" u="none">
                <a:solidFill>
                  <a:srgbClr val="ff0000"/>
                </a:solidFill>
                <a:effectLst/>
                <a:uFillTx/>
                <a:latin typeface="Calibri"/>
              </a:rPr>
              <a:t>Akutte brystsmerter </a:t>
            </a:r>
            <a:endParaRPr b="0" lang="da-DK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685800" indent="-228600" defTabSz="914400">
              <a:lnSpc>
                <a:spcPct val="110000"/>
              </a:lnSpc>
              <a:spcBef>
                <a:spcPts val="499"/>
              </a:spcBef>
              <a:buClr>
                <a:srgbClr val="ff0000"/>
              </a:buClr>
              <a:buFont typeface="Arial"/>
              <a:buChar char="•"/>
            </a:pPr>
            <a:r>
              <a:rPr b="0" lang="da-DK" sz="1800" strike="noStrike" u="none">
                <a:solidFill>
                  <a:srgbClr val="ff0000"/>
                </a:solidFill>
                <a:effectLst/>
                <a:uFillTx/>
                <a:latin typeface="Calibri"/>
              </a:rPr>
              <a:t>Ofte udstråling til ryg</a:t>
            </a:r>
            <a:r>
              <a:rPr b="0" lang="da-DK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, mellem skulderbladene, op i kæben eller ud i armene</a:t>
            </a:r>
            <a:endParaRPr b="0" lang="da-DK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228600" indent="-228600" defTabSz="914400">
              <a:lnSpc>
                <a:spcPct val="11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da-DK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Behandling afhænger af typen (type A eller B – aorta ascendens eller descendens)</a:t>
            </a:r>
            <a:endParaRPr b="0" lang="da-DK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685800" indent="-228600" defTabSz="914400">
              <a:lnSpc>
                <a:spcPct val="110000"/>
              </a:lnSpc>
              <a:spcBef>
                <a:spcPts val="499"/>
              </a:spcBef>
              <a:buClr>
                <a:srgbClr val="ff0000"/>
              </a:buClr>
              <a:buFont typeface="Arial"/>
              <a:buChar char="•"/>
            </a:pPr>
            <a:r>
              <a:rPr b="0" lang="da-DK" sz="1800" strike="noStrike" u="none">
                <a:solidFill>
                  <a:srgbClr val="ff0000"/>
                </a:solidFill>
                <a:effectLst/>
                <a:uFillTx/>
                <a:latin typeface="Calibri"/>
              </a:rPr>
              <a:t>Altid operation </a:t>
            </a:r>
            <a:endParaRPr b="0" lang="da-DK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228600" indent="-228600" defTabSz="914400">
              <a:lnSpc>
                <a:spcPct val="110000"/>
              </a:lnSpc>
              <a:spcBef>
                <a:spcPts val="1001"/>
              </a:spcBef>
              <a:buClr>
                <a:srgbClr val="ff0000"/>
              </a:buClr>
              <a:buFont typeface="Arial"/>
              <a:buChar char="•"/>
            </a:pPr>
            <a:r>
              <a:rPr b="0" lang="da-DK" sz="2000" strike="noStrike" u="none">
                <a:solidFill>
                  <a:srgbClr val="ff0000"/>
                </a:solidFill>
                <a:effectLst/>
                <a:uFillTx/>
                <a:latin typeface="Calibri"/>
              </a:rPr>
              <a:t>Tilstanden er alvorlig og med høj dødelighed</a:t>
            </a:r>
            <a:endParaRPr b="0" lang="da-DK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</a:pPr>
            <a:endParaRPr b="0" lang="da-DK" sz="2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indent="0" defTabSz="914400">
              <a:lnSpc>
                <a:spcPct val="90000"/>
              </a:lnSpc>
              <a:spcBef>
                <a:spcPts val="499"/>
              </a:spcBef>
              <a:buNone/>
            </a:pPr>
            <a:endParaRPr b="0" lang="da-DK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indent="0" defTabSz="914400">
              <a:lnSpc>
                <a:spcPct val="90000"/>
              </a:lnSpc>
              <a:spcBef>
                <a:spcPts val="499"/>
              </a:spcBef>
              <a:buNone/>
            </a:pPr>
            <a:endParaRPr b="0" lang="da-DK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da-DK" sz="44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Carotisstenose </a:t>
            </a:r>
            <a:endParaRPr b="0" lang="da-DK" sz="4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36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lnSpcReduction="9999"/>
          </a:bodyPr>
          <a:p>
            <a:pPr marL="228600" indent="-228600" defTabSz="914400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da-DK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Forsnævring af </a:t>
            </a:r>
            <a:r>
              <a:rPr b="0" i="1" lang="da-DK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a. carotis interna (oftest)</a:t>
            </a:r>
            <a:r>
              <a:rPr b="0" lang="da-DK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 </a:t>
            </a:r>
            <a:endParaRPr b="0" lang="da-DK" sz="2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685800" indent="-228600" defTabSz="914400">
              <a:lnSpc>
                <a:spcPct val="15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da-DK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Kronisk nedsat blodforsyning til hjernen</a:t>
            </a:r>
            <a:endParaRPr b="0" lang="da-DK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228600" indent="-228600" defTabSz="914400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da-DK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Hyppig årsag til </a:t>
            </a:r>
            <a:r>
              <a:rPr b="0" lang="da-DK" sz="2800" strike="noStrike" u="none">
                <a:solidFill>
                  <a:srgbClr val="ff0000"/>
                </a:solidFill>
                <a:effectLst/>
                <a:uFillTx/>
                <a:latin typeface="Calibri"/>
              </a:rPr>
              <a:t>apoplexi og TIA </a:t>
            </a:r>
            <a:endParaRPr b="0" lang="da-DK" sz="2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228600" indent="-228600" defTabSz="914400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1" lang="da-DK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Behandling</a:t>
            </a:r>
            <a:endParaRPr b="0" lang="da-DK" sz="2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685800" indent="-228600" defTabSz="914400">
              <a:lnSpc>
                <a:spcPct val="15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da-DK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Trombendarektomi </a:t>
            </a:r>
            <a:endParaRPr b="0" lang="da-DK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685800" indent="-228600" defTabSz="914400">
              <a:lnSpc>
                <a:spcPct val="15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da-DK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Stent </a:t>
            </a:r>
            <a:endParaRPr b="0" lang="da-DK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685800" indent="-228600" defTabSz="914400">
              <a:lnSpc>
                <a:spcPct val="15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da-DK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Blodfortyndende/pladehæmmer profylaktisk </a:t>
            </a:r>
            <a:endParaRPr b="0" lang="da-DK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</a:pPr>
            <a:endParaRPr b="0" lang="da-DK" sz="2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pic>
        <p:nvPicPr>
          <p:cNvPr id="137" name="Billede 3" descr=""/>
          <p:cNvPicPr/>
          <p:nvPr/>
        </p:nvPicPr>
        <p:blipFill>
          <a:blip r:embed="rId1"/>
          <a:stretch/>
        </p:blipFill>
        <p:spPr>
          <a:xfrm>
            <a:off x="6978600" y="1690560"/>
            <a:ext cx="5212800" cy="495252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54" dur="indefinite" restart="never" nodeType="tmRoot">
          <p:childTnLst>
            <p:seq>
              <p:cTn id="255" dur="indefinite" nodeType="mainSeq">
                <p:childTnLst>
                  <p:par>
                    <p:cTn id="256" fill="hold">
                      <p:stCondLst>
                        <p:cond delay="indefinite"/>
                      </p:stCondLst>
                      <p:childTnLst>
                        <p:par>
                          <p:cTn id="257" fill="hold">
                            <p:stCondLst>
                              <p:cond delay="0"/>
                            </p:stCondLst>
                            <p:childTnLst>
                              <p:par>
                                <p:cTn id="258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0" fill="hold">
                      <p:stCondLst>
                        <p:cond delay="indefinite"/>
                      </p:stCondLst>
                      <p:childTnLst>
                        <p:par>
                          <p:cTn id="261" fill="hold">
                            <p:stCondLst>
                              <p:cond delay="0"/>
                            </p:stCondLst>
                            <p:childTnLst>
                              <p:par>
                                <p:cTn id="262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4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6" fill="hold">
                      <p:stCondLst>
                        <p:cond delay="indefinite"/>
                      </p:stCondLst>
                      <p:childTnLst>
                        <p:par>
                          <p:cTn id="267" fill="hold">
                            <p:stCondLst>
                              <p:cond delay="0"/>
                            </p:stCondLst>
                            <p:childTnLst>
                              <p:par>
                                <p:cTn id="268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0" fill="hold">
                      <p:stCondLst>
                        <p:cond delay="indefinite"/>
                      </p:stCondLst>
                      <p:childTnLst>
                        <p:par>
                          <p:cTn id="271" fill="hold">
                            <p:stCondLst>
                              <p:cond delay="0"/>
                            </p:stCondLst>
                            <p:childTnLst>
                              <p:par>
                                <p:cTn id="272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4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6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8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4" name="Slide Background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 useBgFill="1">
        <p:nvSpPr>
          <p:cNvPr id="75" name="Rectangle 3080"/>
          <p:cNvSpPr/>
          <p:nvPr/>
        </p:nvSpPr>
        <p:spPr>
          <a:xfrm>
            <a:off x="0" y="-4320"/>
            <a:ext cx="12191760" cy="1733040"/>
          </a:xfrm>
          <a:prstGeom prst="rect">
            <a:avLst/>
          </a:prstGeom>
          <a:ln>
            <a:noFill/>
          </a:ln>
          <a:effectLst>
            <a:outerShdw algn="t" blurRad="254160" dir="5432739" dist="37801" rotWithShape="0" sx="94000" sy="9400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761760" y="240120"/>
            <a:ext cx="10759680" cy="1227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da-DK" sz="40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Dagens agenda</a:t>
            </a:r>
            <a:endParaRPr b="0" lang="da-DK" sz="4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/>
          </p:nvPr>
        </p:nvSpPr>
        <p:spPr>
          <a:xfrm>
            <a:off x="761760" y="2321640"/>
            <a:ext cx="4864680" cy="3850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da-DK" sz="19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Eksamen - overordnet </a:t>
            </a:r>
            <a:endParaRPr b="0" lang="da-DK" sz="19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da-DK" sz="19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Er der noget i gerne vil have gennemgået? </a:t>
            </a:r>
            <a:endParaRPr b="0" lang="da-DK" sz="19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da-DK" sz="19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Spørgsmål? </a:t>
            </a:r>
            <a:endParaRPr b="0" lang="da-DK" sz="19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da-DK" sz="19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Highlights fra undervisningen </a:t>
            </a:r>
            <a:endParaRPr b="0" lang="da-DK" sz="19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da-DK" sz="19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Fokuspunkter til eksamen</a:t>
            </a:r>
            <a:endParaRPr b="0" lang="da-DK" sz="19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da-DK" sz="19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Afsluttende spørgsmål?  </a:t>
            </a:r>
            <a:endParaRPr b="0" lang="da-DK" sz="19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pic>
        <p:nvPicPr>
          <p:cNvPr id="78" name="Picture 2" descr="physical therapy memes | ... think I do / what I really do meme for physical  therapy students | Physical therapy, Physical therapy humor, Physical  therapy student"/>
          <p:cNvPicPr/>
          <p:nvPr/>
        </p:nvPicPr>
        <p:blipFill>
          <a:blip r:embed="rId1"/>
          <a:stretch/>
        </p:blipFill>
        <p:spPr>
          <a:xfrm>
            <a:off x="6388560" y="2321640"/>
            <a:ext cx="5565960" cy="374292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 lnSpcReduction="9999"/>
          </a:bodyPr>
          <a:p>
            <a:pPr indent="0" defTabSz="914400">
              <a:lnSpc>
                <a:spcPct val="90000"/>
              </a:lnSpc>
              <a:buNone/>
            </a:pPr>
            <a:r>
              <a:rPr b="0" lang="da-DK" sz="44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Hypertension, AFLI og hjertesvigt </a:t>
            </a:r>
            <a:br>
              <a:rPr sz="4400"/>
            </a:br>
            <a:endParaRPr b="0" lang="da-DK" sz="4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39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da-DK" sz="2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graphicFrame>
        <p:nvGraphicFramePr>
          <p:cNvPr id="140" name="Tabel 3"/>
          <p:cNvGraphicFramePr/>
          <p:nvPr/>
        </p:nvGraphicFramePr>
        <p:xfrm>
          <a:off x="200160" y="1489320"/>
          <a:ext cx="11791440" cy="5024160"/>
        </p:xfrm>
        <a:graphic>
          <a:graphicData uri="http://schemas.openxmlformats.org/drawingml/2006/table">
            <a:tbl>
              <a:tblPr/>
              <a:tblGrid>
                <a:gridCol w="1561320"/>
                <a:gridCol w="2324160"/>
                <a:gridCol w="2205720"/>
                <a:gridCol w="1620360"/>
                <a:gridCol w="2170800"/>
                <a:gridCol w="1908720"/>
              </a:tblGrid>
              <a:tr h="1031760"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endParaRPr b="1" lang="da-DK" sz="1800" strike="noStrike" u="none">
                        <a:solidFill>
                          <a:schemeClr val="lt1"/>
                        </a:solidFill>
                        <a:effectLst/>
                        <a:uFillTx/>
                        <a:latin typeface="Calibri"/>
                      </a:endParaRPr>
                    </a:p>
                  </a:txBody>
                  <a:tcPr anchor="t" marL="91440" marR="91440" marT="45720" marB="4572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1" lang="da-DK" sz="1800" strike="noStrike" u="none">
                          <a:solidFill>
                            <a:schemeClr val="lt1"/>
                          </a:solidFill>
                          <a:effectLst/>
                          <a:uFillTx/>
                          <a:latin typeface="Calibri"/>
                        </a:rPr>
                        <a:t>Symptomer</a:t>
                      </a:r>
                      <a:endParaRPr b="0" lang="en-DK" sz="1800" strike="noStrike" u="non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91440" marR="91440" marT="45720" marB="4572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1" lang="da-DK" sz="1800" strike="noStrike" u="none">
                          <a:solidFill>
                            <a:schemeClr val="lt1"/>
                          </a:solidFill>
                          <a:effectLst/>
                          <a:uFillTx/>
                          <a:latin typeface="Calibri"/>
                        </a:rPr>
                        <a:t>Karakteristika</a:t>
                      </a:r>
                      <a:endParaRPr b="0" lang="en-DK" sz="1800" strike="noStrike" u="non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91440" marR="91440" marT="45720" marB="4572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1" lang="da-DK" sz="1800" strike="noStrike" u="none">
                          <a:solidFill>
                            <a:schemeClr val="lt1"/>
                          </a:solidFill>
                          <a:effectLst/>
                          <a:uFillTx/>
                          <a:latin typeface="Calibri"/>
                        </a:rPr>
                        <a:t>Risikofaktorer</a:t>
                      </a:r>
                      <a:endParaRPr b="0" lang="en-DK" sz="1800" strike="noStrike" u="non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91440" marR="91440" marT="45720" marB="4572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1" lang="da-DK" sz="1800" strike="noStrike" u="none">
                          <a:solidFill>
                            <a:schemeClr val="lt1"/>
                          </a:solidFill>
                          <a:effectLst/>
                          <a:uFillTx/>
                          <a:latin typeface="Calibri"/>
                        </a:rPr>
                        <a:t>Behandling</a:t>
                      </a:r>
                      <a:endParaRPr b="0" lang="en-DK" sz="1800" strike="noStrike" u="non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91440" marR="91440" marT="45720" marB="4572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1" lang="da-DK" sz="1800" strike="noStrike" u="none">
                          <a:solidFill>
                            <a:schemeClr val="lt1"/>
                          </a:solidFill>
                          <a:effectLst/>
                          <a:uFillTx/>
                          <a:latin typeface="Calibri"/>
                        </a:rPr>
                        <a:t>Komplikationer</a:t>
                      </a:r>
                      <a:endParaRPr b="0" lang="en-DK" sz="1800" strike="noStrike" u="non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91440" marR="91440" marT="45720" marB="4572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</a:tr>
              <a:tr h="1031760"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da-DK" sz="1800" strike="noStrike" u="none">
                          <a:solidFill>
                            <a:schemeClr val="dk1"/>
                          </a:solidFill>
                          <a:effectLst/>
                          <a:uFillTx/>
                          <a:latin typeface="Calibri"/>
                        </a:rPr>
                        <a:t>Hypertension</a:t>
                      </a:r>
                      <a:endParaRPr b="0" lang="en-DK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91440" marR="91440" marT="45720" marB="4572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da-DK" sz="1800" strike="noStrike" u="none">
                          <a:solidFill>
                            <a:schemeClr val="dk1"/>
                          </a:solidFill>
                          <a:effectLst/>
                          <a:uFillTx/>
                          <a:latin typeface="Calibri"/>
                        </a:rPr>
                        <a:t>Oftest asymptomatisk</a:t>
                      </a:r>
                      <a:endParaRPr b="0" lang="en-DK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91440" marR="91440" marT="45720" marB="4572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da-DK" sz="1800" strike="noStrike" u="none">
                          <a:solidFill>
                            <a:schemeClr val="dk1"/>
                          </a:solidFill>
                          <a:effectLst/>
                          <a:uFillTx/>
                          <a:latin typeface="Calibri"/>
                        </a:rPr>
                        <a:t>Normalt &lt;140/90</a:t>
                      </a:r>
                      <a:endParaRPr b="0" lang="en-DK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91440" marR="91440" marT="45720" marB="4572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da-DK" sz="1800" strike="noStrike" u="none">
                          <a:solidFill>
                            <a:schemeClr val="dk1"/>
                          </a:solidFill>
                          <a:effectLst/>
                          <a:uFillTx/>
                          <a:latin typeface="Calibri"/>
                        </a:rPr>
                        <a:t>Alder, genetik </a:t>
                      </a:r>
                      <a:endParaRPr b="0" lang="en-DK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91440" marR="91440" marT="45720" marB="4572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da-DK" sz="1800" strike="noStrike" u="none">
                          <a:solidFill>
                            <a:schemeClr val="dk1"/>
                          </a:solidFill>
                          <a:effectLst/>
                          <a:uFillTx/>
                          <a:latin typeface="Calibri"/>
                        </a:rPr>
                        <a:t>KRAM </a:t>
                      </a:r>
                      <a:endParaRPr b="0" lang="en-DK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da-DK" sz="1800" strike="noStrike" u="none">
                          <a:solidFill>
                            <a:schemeClr val="dk1"/>
                          </a:solidFill>
                          <a:effectLst/>
                          <a:uFillTx/>
                          <a:latin typeface="Calibri"/>
                        </a:rPr>
                        <a:t>Antihypertensiva </a:t>
                      </a:r>
                      <a:endParaRPr b="0" lang="en-DK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91440" marR="91440" marT="45720" marB="4572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da-DK" sz="1800" strike="noStrike" u="none">
                          <a:solidFill>
                            <a:schemeClr val="dk1"/>
                          </a:solidFill>
                          <a:effectLst/>
                          <a:uFillTx/>
                          <a:latin typeface="Calibri"/>
                        </a:rPr>
                        <a:t>Organpåvirking (hjertesvigt, nyresvigt mv.)</a:t>
                      </a:r>
                      <a:endParaRPr b="0" lang="en-DK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91440" marR="91440" marT="45720" marB="4572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</a:tr>
              <a:tr h="1771560"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da-DK" sz="1800" strike="noStrike" u="none">
                          <a:solidFill>
                            <a:schemeClr val="dk1"/>
                          </a:solidFill>
                          <a:effectLst/>
                          <a:uFillTx/>
                          <a:latin typeface="Calibri"/>
                        </a:rPr>
                        <a:t>AFLI</a:t>
                      </a:r>
                      <a:endParaRPr b="0" lang="en-DK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91440" marR="91440" marT="45720" marB="4572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da-DK" sz="1800" strike="noStrike" u="none">
                          <a:solidFill>
                            <a:schemeClr val="dk1"/>
                          </a:solidFill>
                          <a:effectLst/>
                          <a:uFillTx/>
                          <a:latin typeface="Calibri"/>
                        </a:rPr>
                        <a:t>Hjertebanken </a:t>
                      </a:r>
                      <a:endParaRPr b="0" lang="en-DK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da-DK" sz="1800" strike="noStrike" u="none">
                          <a:solidFill>
                            <a:schemeClr val="dk1"/>
                          </a:solidFill>
                          <a:effectLst/>
                          <a:uFillTx/>
                          <a:latin typeface="Calibri"/>
                        </a:rPr>
                        <a:t>Svimmelhed </a:t>
                      </a:r>
                      <a:endParaRPr b="0" lang="en-DK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da-DK" sz="1800" strike="noStrike" u="none">
                          <a:solidFill>
                            <a:schemeClr val="dk1"/>
                          </a:solidFill>
                          <a:effectLst/>
                          <a:uFillTx/>
                          <a:latin typeface="Calibri"/>
                        </a:rPr>
                        <a:t>Åndenød</a:t>
                      </a:r>
                      <a:endParaRPr b="0" lang="en-DK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91440" marR="91440" marT="45720" marB="4572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da-DK" sz="1800" strike="noStrike" u="none">
                          <a:solidFill>
                            <a:schemeClr val="dk1"/>
                          </a:solidFill>
                          <a:effectLst/>
                          <a:uFillTx/>
                          <a:latin typeface="Calibri"/>
                        </a:rPr>
                        <a:t>Ingen sikre p-takker på EKG </a:t>
                      </a:r>
                      <a:endParaRPr b="0" lang="en-DK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da-DK" sz="1800" strike="noStrike" u="none">
                          <a:solidFill>
                            <a:schemeClr val="dk1"/>
                          </a:solidFill>
                          <a:effectLst/>
                          <a:uFillTx/>
                          <a:latin typeface="Calibri"/>
                        </a:rPr>
                        <a:t>Uregelmæssig puls </a:t>
                      </a:r>
                      <a:endParaRPr b="0" lang="en-DK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91440" marR="91440" marT="45720" marB="4572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da-DK" sz="1800" strike="noStrike" u="none">
                          <a:solidFill>
                            <a:schemeClr val="dk1"/>
                          </a:solidFill>
                          <a:effectLst/>
                          <a:uFillTx/>
                          <a:latin typeface="Calibri"/>
                        </a:rPr>
                        <a:t>Alder </a:t>
                      </a:r>
                      <a:endParaRPr b="0" lang="en-DK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da-DK" sz="1800" strike="noStrike" u="none">
                          <a:solidFill>
                            <a:schemeClr val="dk1"/>
                          </a:solidFill>
                          <a:effectLst/>
                          <a:uFillTx/>
                          <a:latin typeface="Calibri"/>
                        </a:rPr>
                        <a:t>Mandligt køn </a:t>
                      </a:r>
                      <a:endParaRPr b="0" lang="en-DK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da-DK" sz="1800" strike="noStrike" u="none">
                          <a:solidFill>
                            <a:schemeClr val="dk1"/>
                          </a:solidFill>
                          <a:effectLst/>
                          <a:uFillTx/>
                          <a:latin typeface="Calibri"/>
                        </a:rPr>
                        <a:t>Hypertension </a:t>
                      </a:r>
                      <a:endParaRPr b="0" lang="en-DK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da-DK" sz="1800" strike="noStrike" u="none">
                          <a:solidFill>
                            <a:schemeClr val="dk1"/>
                          </a:solidFill>
                          <a:effectLst/>
                          <a:uFillTx/>
                          <a:latin typeface="Calibri"/>
                        </a:rPr>
                        <a:t>Hjertesygdom</a:t>
                      </a:r>
                      <a:endParaRPr b="0" lang="en-DK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91440" marR="91440" marT="45720" marB="4572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da-DK" sz="1800" strike="noStrike" u="none">
                          <a:solidFill>
                            <a:schemeClr val="dk1"/>
                          </a:solidFill>
                          <a:effectLst/>
                          <a:uFillTx/>
                          <a:latin typeface="Calibri"/>
                        </a:rPr>
                        <a:t>Antikoagulantia </a:t>
                      </a:r>
                      <a:endParaRPr b="0" lang="en-DK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da-DK" sz="1800" strike="noStrike" u="none">
                          <a:solidFill>
                            <a:schemeClr val="dk1"/>
                          </a:solidFill>
                          <a:effectLst/>
                          <a:uFillTx/>
                          <a:latin typeface="Calibri"/>
                        </a:rPr>
                        <a:t>Antiarytmika </a:t>
                      </a:r>
                      <a:endParaRPr b="0" lang="en-DK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da-DK" sz="1800" strike="noStrike" u="none">
                          <a:solidFill>
                            <a:schemeClr val="dk1"/>
                          </a:solidFill>
                          <a:effectLst/>
                          <a:uFillTx/>
                          <a:latin typeface="Calibri"/>
                        </a:rPr>
                        <a:t>Frekvensregulerende </a:t>
                      </a:r>
                      <a:endParaRPr b="0" lang="en-DK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da-DK" sz="1800" strike="noStrike" u="none">
                          <a:solidFill>
                            <a:schemeClr val="dk1"/>
                          </a:solidFill>
                          <a:effectLst/>
                          <a:uFillTx/>
                          <a:latin typeface="Calibri"/>
                        </a:rPr>
                        <a:t>Ablation </a:t>
                      </a:r>
                      <a:endParaRPr b="0" lang="en-DK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da-DK" sz="1800" strike="noStrike" u="none">
                          <a:solidFill>
                            <a:schemeClr val="dk1"/>
                          </a:solidFill>
                          <a:effectLst/>
                          <a:uFillTx/>
                          <a:latin typeface="Calibri"/>
                        </a:rPr>
                        <a:t>DC konvertering</a:t>
                      </a:r>
                      <a:endParaRPr b="0" lang="en-DK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</a:pPr>
                      <a:endParaRPr b="0" lang="en-DK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91440" marR="91440" marT="45720" marB="4572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da-DK" sz="1800" strike="noStrike" u="none">
                          <a:solidFill>
                            <a:schemeClr val="dk1"/>
                          </a:solidFill>
                          <a:effectLst/>
                          <a:uFillTx/>
                          <a:latin typeface="Calibri"/>
                        </a:rPr>
                        <a:t>Trombeembolier til hjernen </a:t>
                      </a:r>
                      <a:endParaRPr b="0" lang="en-DK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91440" marR="91440" marT="45720" marB="4572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</a:tr>
              <a:tr h="1046880"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da-DK" sz="1800" strike="noStrike" u="none">
                          <a:solidFill>
                            <a:schemeClr val="dk1"/>
                          </a:solidFill>
                          <a:effectLst/>
                          <a:uFillTx/>
                          <a:latin typeface="Calibri"/>
                        </a:rPr>
                        <a:t>Hjertesvigt</a:t>
                      </a:r>
                      <a:endParaRPr b="0" lang="en-DK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91440" marR="91440" marT="45720" marB="4572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da-DK" sz="1800" strike="noStrike" u="none">
                          <a:solidFill>
                            <a:schemeClr val="dk1"/>
                          </a:solidFill>
                          <a:effectLst/>
                          <a:uFillTx/>
                          <a:latin typeface="Calibri"/>
                        </a:rPr>
                        <a:t>Åndenød</a:t>
                      </a:r>
                      <a:endParaRPr b="0" lang="en-DK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da-DK" sz="1800" strike="noStrike" u="none">
                          <a:solidFill>
                            <a:schemeClr val="dk1"/>
                          </a:solidFill>
                          <a:effectLst/>
                          <a:uFillTx/>
                          <a:latin typeface="Calibri"/>
                        </a:rPr>
                        <a:t>Træthed </a:t>
                      </a:r>
                      <a:endParaRPr b="0" lang="en-DK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da-DK" sz="1800" strike="noStrike" u="none">
                          <a:solidFill>
                            <a:schemeClr val="dk1"/>
                          </a:solidFill>
                          <a:effectLst/>
                          <a:uFillTx/>
                          <a:latin typeface="Calibri"/>
                        </a:rPr>
                        <a:t>Ødemer </a:t>
                      </a:r>
                      <a:endParaRPr b="0" lang="en-DK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91440" marR="91440" marT="45720" marB="4572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da-DK" sz="1800" strike="noStrike" u="none">
                          <a:solidFill>
                            <a:schemeClr val="dk1"/>
                          </a:solidFill>
                          <a:effectLst/>
                          <a:uFillTx/>
                          <a:latin typeface="Calibri"/>
                        </a:rPr>
                        <a:t>Diagnosticeres vha. EKKO </a:t>
                      </a:r>
                      <a:endParaRPr b="0" lang="en-DK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91440" marR="91440" marT="45720" marB="4572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da-DK" sz="1800" strike="noStrike" u="none">
                          <a:solidFill>
                            <a:schemeClr val="dk1"/>
                          </a:solidFill>
                          <a:effectLst/>
                          <a:uFillTx/>
                          <a:latin typeface="Calibri"/>
                        </a:rPr>
                        <a:t>Alder</a:t>
                      </a:r>
                      <a:endParaRPr b="0" lang="en-DK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da-DK" sz="1800" strike="noStrike" u="none">
                          <a:solidFill>
                            <a:schemeClr val="dk1"/>
                          </a:solidFill>
                          <a:effectLst/>
                          <a:uFillTx/>
                          <a:latin typeface="Calibri"/>
                        </a:rPr>
                        <a:t>Hypertension </a:t>
                      </a:r>
                      <a:endParaRPr b="0" lang="en-DK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da-DK" sz="1800" strike="noStrike" u="none">
                          <a:solidFill>
                            <a:schemeClr val="dk1"/>
                          </a:solidFill>
                          <a:effectLst/>
                          <a:uFillTx/>
                          <a:latin typeface="Calibri"/>
                        </a:rPr>
                        <a:t>Dyslipidæmi </a:t>
                      </a:r>
                      <a:endParaRPr b="0" lang="en-DK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da-DK" sz="1800" strike="noStrike" u="none">
                          <a:solidFill>
                            <a:schemeClr val="dk1"/>
                          </a:solidFill>
                          <a:effectLst/>
                          <a:uFillTx/>
                          <a:latin typeface="Calibri"/>
                        </a:rPr>
                        <a:t>KRAM</a:t>
                      </a:r>
                      <a:endParaRPr b="0" lang="en-DK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91440" marR="91440" marT="45720" marB="4572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da-DK" sz="1800" strike="noStrike" u="none">
                          <a:solidFill>
                            <a:schemeClr val="dk1"/>
                          </a:solidFill>
                          <a:effectLst/>
                          <a:uFillTx/>
                          <a:latin typeface="Calibri"/>
                        </a:rPr>
                        <a:t>Specialistopgave</a:t>
                      </a:r>
                      <a:endParaRPr b="0" lang="en-DK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91440" marR="91440" marT="45720" marB="4572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da-DK" sz="1800" strike="noStrike" u="none">
                          <a:solidFill>
                            <a:schemeClr val="dk1"/>
                          </a:solidFill>
                          <a:effectLst/>
                          <a:uFillTx/>
                          <a:latin typeface="Calibri"/>
                        </a:rPr>
                        <a:t>Lugeødem </a:t>
                      </a:r>
                      <a:endParaRPr b="0" lang="en-DK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91440" marR="91440" marT="45720" marB="4572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</a:tr>
            </a:tbl>
          </a:graphicData>
        </a:graphic>
      </p:graphicFrame>
      <p:pic>
        <p:nvPicPr>
          <p:cNvPr id="141" name="Picture 2" descr="❗ Rødt Udråbstegn på JoyPixels 6.6"/>
          <p:cNvPicPr/>
          <p:nvPr/>
        </p:nvPicPr>
        <p:blipFill>
          <a:blip r:embed="rId1"/>
          <a:stretch/>
        </p:blipFill>
        <p:spPr>
          <a:xfrm>
            <a:off x="9388080" y="28800"/>
            <a:ext cx="1325160" cy="132516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da-DK" sz="44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Iskæmisk hjertesygdom </a:t>
            </a:r>
            <a:endParaRPr b="0" lang="da-DK" sz="4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pic>
        <p:nvPicPr>
          <p:cNvPr id="143" name="Billede 3" descr=""/>
          <p:cNvPicPr/>
          <p:nvPr/>
        </p:nvPicPr>
        <p:blipFill>
          <a:blip r:embed="rId1"/>
          <a:stretch/>
        </p:blipFill>
        <p:spPr>
          <a:xfrm>
            <a:off x="1215360" y="1690560"/>
            <a:ext cx="9972360" cy="462888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title"/>
          </p:nvPr>
        </p:nvSpPr>
        <p:spPr>
          <a:xfrm>
            <a:off x="670320" y="307440"/>
            <a:ext cx="8186760" cy="608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85000" lnSpcReduction="9999"/>
          </a:bodyPr>
          <a:p>
            <a:pPr indent="0" defTabSz="914400">
              <a:lnSpc>
                <a:spcPct val="90000"/>
              </a:lnSpc>
              <a:buNone/>
            </a:pPr>
            <a:r>
              <a:rPr b="0" lang="da-DK" sz="32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Iskæmisk hjertesygdom – Stabil angina pectoris</a:t>
            </a:r>
            <a:endParaRPr b="0" lang="da-DK" sz="3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45" name="PlaceHolder 2"/>
          <p:cNvSpPr>
            <a:spLocks noGrp="1"/>
          </p:cNvSpPr>
          <p:nvPr>
            <p:ph/>
          </p:nvPr>
        </p:nvSpPr>
        <p:spPr>
          <a:xfrm>
            <a:off x="761760" y="1394640"/>
            <a:ext cx="6038640" cy="5371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85000" lnSpcReduction="9999"/>
          </a:bodyPr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1" lang="da-DK" sz="19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Diagnostik = sygehistorie og paraklinik</a:t>
            </a:r>
            <a:endParaRPr b="0" lang="da-DK" sz="19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685800" indent="-228600" defTabSz="91440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da-DK" sz="19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EKG i hvile oftest normalt</a:t>
            </a:r>
            <a:endParaRPr b="0" lang="da-DK" sz="19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685800" indent="-228600" defTabSz="91440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da-DK" sz="19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EKKO oftest normal </a:t>
            </a:r>
            <a:endParaRPr b="0" lang="da-DK" sz="19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685800" indent="-228600" defTabSz="914400">
              <a:lnSpc>
                <a:spcPct val="120000"/>
              </a:lnSpc>
              <a:spcBef>
                <a:spcPts val="499"/>
              </a:spcBef>
              <a:buClr>
                <a:srgbClr val="ff0000"/>
              </a:buClr>
              <a:buFont typeface="Arial"/>
              <a:buChar char="•"/>
            </a:pPr>
            <a:r>
              <a:rPr b="0" lang="da-DK" sz="1900" strike="noStrike" u="none">
                <a:solidFill>
                  <a:srgbClr val="ff0000"/>
                </a:solidFill>
                <a:effectLst/>
                <a:uFillTx/>
                <a:latin typeface="Calibri"/>
              </a:rPr>
              <a:t>KAG og/eller hjerte-CT oftest med forkalkninger/stenoser </a:t>
            </a:r>
            <a:endParaRPr b="0" lang="da-DK" sz="19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1" lang="da-DK" sz="19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Karakteristika</a:t>
            </a:r>
            <a:endParaRPr b="0" lang="da-DK" sz="19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685800" indent="-228600" defTabSz="914400">
              <a:lnSpc>
                <a:spcPct val="120000"/>
              </a:lnSpc>
              <a:spcBef>
                <a:spcPts val="499"/>
              </a:spcBef>
              <a:buClr>
                <a:srgbClr val="ff0000"/>
              </a:buClr>
              <a:buFont typeface="Arial"/>
              <a:buChar char="•"/>
            </a:pPr>
            <a:r>
              <a:rPr b="1" lang="da-DK" sz="1900" strike="noStrike" u="none">
                <a:solidFill>
                  <a:srgbClr val="ff0000"/>
                </a:solidFill>
                <a:effectLst/>
                <a:uFillTx/>
                <a:latin typeface="Calibri"/>
              </a:rPr>
              <a:t>Anstrengelsesudløste </a:t>
            </a:r>
            <a:r>
              <a:rPr b="0" lang="da-DK" sz="1900" strike="noStrike" u="none">
                <a:solidFill>
                  <a:srgbClr val="ff0000"/>
                </a:solidFill>
                <a:effectLst/>
                <a:uFillTx/>
                <a:latin typeface="Calibri"/>
              </a:rPr>
              <a:t>trykkende smerter bag sternum</a:t>
            </a:r>
            <a:endParaRPr b="0" lang="da-DK" sz="19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685800" indent="-228600" defTabSz="91440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da-DK" sz="19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Smerterne skal </a:t>
            </a:r>
            <a:r>
              <a:rPr b="0" lang="da-DK" sz="1900" strike="noStrike" u="sng">
                <a:solidFill>
                  <a:schemeClr val="dk1"/>
                </a:solidFill>
                <a:effectLst/>
                <a:uFillTx/>
                <a:latin typeface="Calibri"/>
              </a:rPr>
              <a:t>ikke </a:t>
            </a:r>
            <a:r>
              <a:rPr b="0" lang="da-DK" sz="19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være stillings-, respirations- eller bevægeafhængige</a:t>
            </a:r>
            <a:endParaRPr b="0" lang="da-DK" sz="19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685800" indent="-228600" defTabSz="914400">
              <a:lnSpc>
                <a:spcPct val="120000"/>
              </a:lnSpc>
              <a:spcBef>
                <a:spcPts val="499"/>
              </a:spcBef>
              <a:buClr>
                <a:srgbClr val="ff0000"/>
              </a:buClr>
              <a:buFont typeface="Arial"/>
              <a:buChar char="•"/>
            </a:pPr>
            <a:r>
              <a:rPr b="0" lang="da-DK" sz="1900" strike="noStrike" u="none">
                <a:solidFill>
                  <a:srgbClr val="ff0000"/>
                </a:solidFill>
                <a:effectLst/>
                <a:uFillTx/>
                <a:latin typeface="Calibri"/>
              </a:rPr>
              <a:t>Nitroglycerin og hvile vil </a:t>
            </a:r>
            <a:r>
              <a:rPr b="0" lang="da-DK" sz="1900" strike="noStrike" u="sng">
                <a:solidFill>
                  <a:srgbClr val="ff0000"/>
                </a:solidFill>
                <a:effectLst/>
                <a:uFillTx/>
                <a:latin typeface="Calibri"/>
              </a:rPr>
              <a:t>lindre</a:t>
            </a:r>
            <a:r>
              <a:rPr b="0" lang="da-DK" sz="1900" strike="noStrike" u="none">
                <a:solidFill>
                  <a:srgbClr val="ff0000"/>
                </a:solidFill>
                <a:effectLst/>
                <a:uFillTx/>
                <a:latin typeface="Calibri"/>
              </a:rPr>
              <a:t> smerterne</a:t>
            </a:r>
            <a:endParaRPr b="0" lang="da-DK" sz="19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228600" indent="-228600" defTabSz="914400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da-DK" sz="19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Hvilke muligheder har man for behandling, når man finder stenose? </a:t>
            </a:r>
            <a:endParaRPr b="0" lang="da-DK" sz="19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685800" indent="-228600" defTabSz="914400">
              <a:lnSpc>
                <a:spcPct val="150000"/>
              </a:lnSpc>
              <a:spcBef>
                <a:spcPts val="499"/>
              </a:spcBef>
              <a:buClr>
                <a:srgbClr val="ff0000"/>
              </a:buClr>
              <a:buFont typeface="Arial"/>
              <a:buChar char="•"/>
            </a:pPr>
            <a:r>
              <a:rPr b="1" lang="da-DK" sz="1900" strike="noStrike" u="none">
                <a:solidFill>
                  <a:srgbClr val="ff0000"/>
                </a:solidFill>
                <a:effectLst/>
                <a:uFillTx/>
                <a:latin typeface="Calibri"/>
              </a:rPr>
              <a:t>PCI (ballondilatation) </a:t>
            </a:r>
            <a:endParaRPr b="0" lang="da-DK" sz="19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143000" indent="-228600" defTabSz="914400">
              <a:lnSpc>
                <a:spcPct val="15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da-DK" sz="19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Bruges til få mindre stenoser</a:t>
            </a:r>
            <a:endParaRPr b="0" lang="da-DK" sz="19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685800" indent="-228600" defTabSz="914400">
              <a:lnSpc>
                <a:spcPct val="150000"/>
              </a:lnSpc>
              <a:spcBef>
                <a:spcPts val="499"/>
              </a:spcBef>
              <a:buClr>
                <a:srgbClr val="ff0000"/>
              </a:buClr>
              <a:buFont typeface="Arial"/>
              <a:buChar char="•"/>
            </a:pPr>
            <a:r>
              <a:rPr b="1" lang="da-DK" sz="1900" strike="noStrike" u="none">
                <a:solidFill>
                  <a:srgbClr val="ff0000"/>
                </a:solidFill>
                <a:effectLst/>
                <a:uFillTx/>
                <a:latin typeface="Calibri"/>
              </a:rPr>
              <a:t>CABG (bypass) </a:t>
            </a:r>
            <a:endParaRPr b="0" lang="da-DK" sz="19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143000" indent="-228600" defTabSz="914400">
              <a:lnSpc>
                <a:spcPct val="15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da-DK" sz="19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Bruges ved udbredt sygdom eller hovedstammestenose</a:t>
            </a:r>
            <a:endParaRPr b="0" lang="da-DK" sz="19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</a:pPr>
            <a:endParaRPr b="0" lang="da-DK" sz="1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46" name="AutoShape 2" descr="Chest Pain (Angina Pectoris) - Causes, Symptoms &amp; Signs | Gleneagles  Hospital"/>
          <p:cNvSpPr/>
          <p:nvPr/>
        </p:nvSpPr>
        <p:spPr>
          <a:xfrm>
            <a:off x="5979600" y="3276720"/>
            <a:ext cx="268560" cy="26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anchor="t">
            <a:noAutofit/>
          </a:bodyPr>
          <a:p>
            <a:pPr defTabSz="914400">
              <a:lnSpc>
                <a:spcPct val="100000"/>
              </a:lnSpc>
            </a:pPr>
            <a:endParaRPr b="0" lang="da-DK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pic>
        <p:nvPicPr>
          <p:cNvPr id="147" name="Billede 6" descr=""/>
          <p:cNvPicPr/>
          <p:nvPr/>
        </p:nvPicPr>
        <p:blipFill>
          <a:blip r:embed="rId1"/>
          <a:stretch/>
        </p:blipFill>
        <p:spPr>
          <a:xfrm>
            <a:off x="7115040" y="852120"/>
            <a:ext cx="5076360" cy="32904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48" name="Billede 4" descr=""/>
          <p:cNvPicPr/>
          <p:nvPr/>
        </p:nvPicPr>
        <p:blipFill>
          <a:blip r:embed="rId2"/>
          <a:stretch/>
        </p:blipFill>
        <p:spPr>
          <a:xfrm>
            <a:off x="7587720" y="4079160"/>
            <a:ext cx="4131360" cy="277848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80" dur="indefinite" restart="never" nodeType="tmRoot">
          <p:childTnLst>
            <p:seq>
              <p:cTn id="281" dur="indefinite" nodeType="mainSeq">
                <p:childTnLst>
                  <p:par>
                    <p:cTn id="282" fill="hold">
                      <p:stCondLst>
                        <p:cond delay="indefinite"/>
                      </p:stCondLst>
                      <p:childTnLst>
                        <p:par>
                          <p:cTn id="283" fill="hold">
                            <p:stCondLst>
                              <p:cond delay="0"/>
                            </p:stCondLst>
                            <p:childTnLst>
                              <p:par>
                                <p:cTn id="284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6" fill="hold">
                      <p:stCondLst>
                        <p:cond delay="indefinite"/>
                      </p:stCondLst>
                      <p:childTnLst>
                        <p:par>
                          <p:cTn id="287" fill="hold">
                            <p:stCondLst>
                              <p:cond delay="0"/>
                            </p:stCondLst>
                            <p:childTnLst>
                              <p:par>
                                <p:cTn id="288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0" fill="hold">
                      <p:stCondLst>
                        <p:cond delay="indefinite"/>
                      </p:stCondLst>
                      <p:childTnLst>
                        <p:par>
                          <p:cTn id="291" fill="hold">
                            <p:stCondLst>
                              <p:cond delay="0"/>
                            </p:stCondLst>
                            <p:childTnLst>
                              <p:par>
                                <p:cTn id="292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4" fill="hold">
                      <p:stCondLst>
                        <p:cond delay="indefinite"/>
                      </p:stCondLst>
                      <p:childTnLst>
                        <p:par>
                          <p:cTn id="295" fill="hold">
                            <p:stCondLst>
                              <p:cond delay="0"/>
                            </p:stCondLst>
                            <p:childTnLst>
                              <p:par>
                                <p:cTn id="296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8" fill="hold">
                      <p:stCondLst>
                        <p:cond delay="indefinite"/>
                      </p:stCondLst>
                      <p:childTnLst>
                        <p:par>
                          <p:cTn id="299" fill="hold">
                            <p:stCondLst>
                              <p:cond delay="0"/>
                            </p:stCondLst>
                            <p:childTnLst>
                              <p:par>
                                <p:cTn id="300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2" fill="hold">
                      <p:stCondLst>
                        <p:cond delay="indefinite"/>
                      </p:stCondLst>
                      <p:childTnLst>
                        <p:par>
                          <p:cTn id="303" fill="hold">
                            <p:stCondLst>
                              <p:cond delay="0"/>
                            </p:stCondLst>
                            <p:childTnLst>
                              <p:par>
                                <p:cTn id="304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6" fill="hold">
                      <p:stCondLst>
                        <p:cond delay="indefinite"/>
                      </p:stCondLst>
                      <p:childTnLst>
                        <p:par>
                          <p:cTn id="307" fill="hold">
                            <p:stCondLst>
                              <p:cond delay="0"/>
                            </p:stCondLst>
                            <p:childTnLst>
                              <p:par>
                                <p:cTn id="308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0" fill="hold">
                      <p:stCondLst>
                        <p:cond delay="indefinite"/>
                      </p:stCondLst>
                      <p:childTnLst>
                        <p:par>
                          <p:cTn id="311" fill="hold">
                            <p:stCondLst>
                              <p:cond delay="0"/>
                            </p:stCondLst>
                            <p:childTnLst>
                              <p:par>
                                <p:cTn id="312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4" fill="hold">
                      <p:stCondLst>
                        <p:cond delay="indefinite"/>
                      </p:stCondLst>
                      <p:childTnLst>
                        <p:par>
                          <p:cTn id="315" fill="hold">
                            <p:stCondLst>
                              <p:cond delay="0"/>
                            </p:stCondLst>
                            <p:childTnLst>
                              <p:par>
                                <p:cTn id="316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da-DK" sz="44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Bypass operation </a:t>
            </a:r>
            <a:endParaRPr b="0" lang="da-DK" sz="4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da-DK" sz="2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pic>
        <p:nvPicPr>
          <p:cNvPr id="151" name="Billede 3" descr=""/>
          <p:cNvPicPr/>
          <p:nvPr/>
        </p:nvPicPr>
        <p:blipFill>
          <a:blip r:embed="rId1"/>
          <a:stretch/>
        </p:blipFill>
        <p:spPr>
          <a:xfrm>
            <a:off x="192240" y="1690560"/>
            <a:ext cx="11807280" cy="498240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18" dur="indefinite" restart="never" nodeType="tmRoot">
          <p:childTnLst>
            <p:seq>
              <p:cTn id="319" dur="indefinite" nodeType="mainSeq">
                <p:childTnLst>
                  <p:par>
                    <p:cTn id="320" fill="hold">
                      <p:stCondLst>
                        <p:cond delay="indefinite"/>
                      </p:stCondLst>
                      <p:childTnLst>
                        <p:par>
                          <p:cTn id="321" fill="hold">
                            <p:stCondLst>
                              <p:cond delay="0"/>
                            </p:stCondLst>
                            <p:childTnLst>
                              <p:par>
                                <p:cTn id="322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Billede 3" descr=""/>
          <p:cNvPicPr/>
          <p:nvPr/>
        </p:nvPicPr>
        <p:blipFill>
          <a:blip r:embed="rId1"/>
          <a:stretch/>
        </p:blipFill>
        <p:spPr>
          <a:xfrm>
            <a:off x="5407200" y="777240"/>
            <a:ext cx="6955920" cy="32342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da-DK" sz="44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AKS</a:t>
            </a:r>
            <a:endParaRPr b="0" lang="da-DK" sz="4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54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860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lnSpcReduction="9999"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da-DK" sz="26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AKS inddeles i</a:t>
            </a:r>
            <a:endParaRPr b="0" lang="da-DK" sz="26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da-DK" sz="26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UAP </a:t>
            </a:r>
            <a:endParaRPr b="0" lang="da-DK" sz="26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da-DK" sz="26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STEMI</a:t>
            </a:r>
            <a:endParaRPr b="0" lang="da-DK" sz="26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da-DK" sz="26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NON-STEMI (NSTEMI)</a:t>
            </a:r>
            <a:br>
              <a:rPr sz="2600"/>
            </a:br>
            <a:r>
              <a:rPr b="0" lang="da-DK" sz="26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 </a:t>
            </a:r>
            <a:endParaRPr b="0" lang="da-DK" sz="26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1" lang="da-DK" sz="26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Karakteristika</a:t>
            </a:r>
            <a:endParaRPr b="0" lang="da-DK" sz="26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ff0000"/>
              </a:buClr>
              <a:buFont typeface="Arial"/>
              <a:buChar char="•"/>
            </a:pPr>
            <a:r>
              <a:rPr b="1" lang="da-DK" sz="2600" strike="noStrike" u="none">
                <a:solidFill>
                  <a:srgbClr val="ff0000"/>
                </a:solidFill>
                <a:effectLst/>
                <a:uFillTx/>
                <a:latin typeface="Calibri"/>
              </a:rPr>
              <a:t>Vedvarende</a:t>
            </a:r>
            <a:r>
              <a:rPr b="0" lang="da-DK" sz="2600" strike="noStrike" u="none">
                <a:solidFill>
                  <a:srgbClr val="ff0000"/>
                </a:solidFill>
                <a:effectLst/>
                <a:uFillTx/>
                <a:latin typeface="Calibri"/>
              </a:rPr>
              <a:t> iskæmisymptomer</a:t>
            </a:r>
            <a:endParaRPr b="0" lang="da-DK" sz="26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ff0000"/>
              </a:buClr>
              <a:buFont typeface="Arial"/>
              <a:buChar char="•"/>
            </a:pPr>
            <a:r>
              <a:rPr b="0" lang="da-DK" sz="2600" strike="noStrike" u="none">
                <a:solidFill>
                  <a:srgbClr val="ff0000"/>
                </a:solidFill>
                <a:effectLst/>
                <a:uFillTx/>
                <a:latin typeface="Calibri"/>
              </a:rPr>
              <a:t>EKG-forandringer og/eller forhøjede koronarenzymer</a:t>
            </a:r>
            <a:endParaRPr b="0" lang="da-DK" sz="26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ff0000"/>
              </a:buClr>
              <a:buFont typeface="Arial"/>
              <a:buChar char="•"/>
            </a:pPr>
            <a:r>
              <a:rPr b="0" lang="da-DK" sz="2600" strike="noStrike" u="none">
                <a:solidFill>
                  <a:srgbClr val="ff0000"/>
                </a:solidFill>
                <a:effectLst/>
                <a:uFillTx/>
                <a:latin typeface="Calibri"/>
              </a:rPr>
              <a:t>Svinder </a:t>
            </a:r>
            <a:r>
              <a:rPr b="0" lang="da-DK" sz="2600" strike="noStrike" u="sng">
                <a:solidFill>
                  <a:srgbClr val="ff0000"/>
                </a:solidFill>
                <a:effectLst/>
                <a:uFillTx/>
                <a:latin typeface="Calibri"/>
              </a:rPr>
              <a:t>IKKE</a:t>
            </a:r>
            <a:r>
              <a:rPr b="0" lang="da-DK" sz="2600" strike="noStrike" u="none">
                <a:solidFill>
                  <a:srgbClr val="ff0000"/>
                </a:solidFill>
                <a:effectLst/>
                <a:uFillTx/>
                <a:latin typeface="Calibri"/>
              </a:rPr>
              <a:t> ved hvile eller nitroglycerin </a:t>
            </a:r>
            <a:br>
              <a:rPr sz="2600"/>
            </a:br>
            <a:r>
              <a:rPr b="0" lang="da-DK" sz="26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 </a:t>
            </a:r>
            <a:endParaRPr b="0" lang="da-DK" sz="26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da-DK" sz="26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Behandling af AKS = specialistopgave! </a:t>
            </a:r>
            <a:endParaRPr b="0" lang="da-DK" sz="26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da-DK" sz="26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I skal bare ringe 112 </a:t>
            </a:r>
            <a:endParaRPr b="0" lang="da-DK" sz="26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</a:pPr>
            <a:endParaRPr b="0" lang="da-DK" sz="2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da-DK" sz="44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Highlights fra undervisning – lektion 3 </a:t>
            </a:r>
            <a:endParaRPr b="0" lang="da-DK" sz="4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graphicFrame>
        <p:nvGraphicFramePr>
          <p:cNvPr id="3" name="Diagram3"/>
          <p:cNvGraphicFramePr/>
          <p:nvPr>
            <p:extLst>
              <p:ext uri="{D42A27DB-BD31-4B8C-83A1-F6EECF244321}">
                <p14:modId xmlns:p14="http://schemas.microsoft.com/office/powerpoint/2010/main" val="3763725103"/>
              </p:ext>
            </p:extLst>
          </p:nvPr>
        </p:nvGraphicFramePr>
        <p:xfrm>
          <a:off x="838080" y="1825560"/>
          <a:ext cx="10515240" cy="43509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da-DK" sz="44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KOL</a:t>
            </a:r>
            <a:endParaRPr b="0" lang="da-DK" sz="4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57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85000" lnSpcReduction="19999"/>
          </a:bodyPr>
          <a:p>
            <a:pPr marL="228600" indent="-228600" defTabSz="914400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da-DK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Kronisk obstruktiv lungesygdom </a:t>
            </a:r>
            <a:endParaRPr b="0" lang="da-DK" sz="2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685800" indent="-228600" defTabSz="914400">
              <a:lnSpc>
                <a:spcPct val="150000"/>
              </a:lnSpc>
              <a:spcBef>
                <a:spcPts val="499"/>
              </a:spcBef>
              <a:buClr>
                <a:srgbClr val="ff0000"/>
              </a:buClr>
              <a:buFont typeface="Arial"/>
              <a:buChar char="•"/>
            </a:pPr>
            <a:r>
              <a:rPr b="0" lang="da-DK" sz="2400" strike="noStrike" u="none">
                <a:solidFill>
                  <a:srgbClr val="ff0000"/>
                </a:solidFill>
                <a:effectLst/>
                <a:uFillTx/>
                <a:latin typeface="Calibri"/>
              </a:rPr>
              <a:t>Progressiv = kan ikke helbredes </a:t>
            </a:r>
            <a:endParaRPr b="0" lang="da-DK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685800" indent="-228600" defTabSz="914400">
              <a:lnSpc>
                <a:spcPct val="150000"/>
              </a:lnSpc>
              <a:spcBef>
                <a:spcPts val="499"/>
              </a:spcBef>
              <a:buClr>
                <a:srgbClr val="ff0000"/>
              </a:buClr>
              <a:buFont typeface="Arial"/>
              <a:buChar char="•"/>
            </a:pPr>
            <a:r>
              <a:rPr b="0" lang="da-DK" sz="2400" strike="noStrike" u="none">
                <a:solidFill>
                  <a:srgbClr val="ff0000"/>
                </a:solidFill>
                <a:effectLst/>
                <a:uFillTx/>
                <a:latin typeface="Calibri"/>
              </a:rPr>
              <a:t>Kronisk inflammation i lungerne</a:t>
            </a:r>
            <a:endParaRPr b="0" lang="da-DK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685800" indent="-228600" defTabSz="914400">
              <a:lnSpc>
                <a:spcPct val="150000"/>
              </a:lnSpc>
              <a:spcBef>
                <a:spcPts val="499"/>
              </a:spcBef>
              <a:buClr>
                <a:srgbClr val="ff0000"/>
              </a:buClr>
              <a:buFont typeface="Arial"/>
              <a:buChar char="•"/>
            </a:pPr>
            <a:r>
              <a:rPr b="0" lang="da-DK" sz="2400" strike="noStrike" u="none">
                <a:solidFill>
                  <a:srgbClr val="ff0000"/>
                </a:solidFill>
                <a:effectLst/>
                <a:uFillTx/>
                <a:latin typeface="Calibri"/>
              </a:rPr>
              <a:t>Kronisk nedsat SAT ved svær/langvarig KOL (88-92 %)</a:t>
            </a:r>
            <a:endParaRPr b="0" lang="da-DK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228600" indent="-228600" defTabSz="914400">
              <a:lnSpc>
                <a:spcPct val="150000"/>
              </a:lnSpc>
              <a:spcBef>
                <a:spcPts val="1001"/>
              </a:spcBef>
              <a:buClr>
                <a:srgbClr val="ff0000"/>
              </a:buClr>
              <a:buFont typeface="Arial"/>
              <a:buChar char="•"/>
            </a:pPr>
            <a:r>
              <a:rPr b="0" lang="da-DK" sz="2800" strike="noStrike" u="none">
                <a:solidFill>
                  <a:srgbClr val="ff0000"/>
                </a:solidFill>
                <a:effectLst/>
                <a:uFillTx/>
                <a:latin typeface="Calibri"/>
              </a:rPr>
              <a:t>Rygning er den absolut hyppigste årsag til KOL</a:t>
            </a:r>
            <a:br>
              <a:rPr sz="2800"/>
            </a:br>
            <a:r>
              <a:rPr b="0" lang="da-DK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 </a:t>
            </a:r>
            <a:endParaRPr b="0" lang="da-DK" sz="2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1" lang="da-DK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MRC-skala</a:t>
            </a:r>
            <a:r>
              <a:rPr b="0" lang="da-DK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 og </a:t>
            </a:r>
            <a:r>
              <a:rPr b="1" lang="da-DK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CAT-skema </a:t>
            </a:r>
            <a:r>
              <a:rPr b="0" lang="da-DK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kan bruges til at vurdere </a:t>
            </a:r>
            <a:r>
              <a:rPr b="0" lang="da-DK" sz="2800" strike="noStrike" u="sng">
                <a:solidFill>
                  <a:schemeClr val="dk1"/>
                </a:solidFill>
                <a:effectLst/>
                <a:uFillTx/>
                <a:latin typeface="Calibri"/>
              </a:rPr>
              <a:t>symptombyrden</a:t>
            </a:r>
            <a:endParaRPr b="0" lang="da-DK" sz="2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da-DK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GOLD klassifikation bruges til at vurdere </a:t>
            </a:r>
            <a:r>
              <a:rPr b="0" lang="da-DK" sz="2800" strike="noStrike" u="sng">
                <a:solidFill>
                  <a:schemeClr val="dk1"/>
                </a:solidFill>
                <a:effectLst/>
                <a:uFillTx/>
                <a:latin typeface="Calibri"/>
              </a:rPr>
              <a:t>sværhedsgraden</a:t>
            </a:r>
            <a:r>
              <a:rPr b="0" lang="da-DK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 af KOL </a:t>
            </a:r>
            <a:endParaRPr b="0" lang="da-DK" sz="2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da-DK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Diagnosticeres vha. </a:t>
            </a:r>
            <a:r>
              <a:rPr b="0" lang="da-DK" sz="2800" strike="noStrike" u="sng">
                <a:solidFill>
                  <a:schemeClr val="dk1"/>
                </a:solidFill>
                <a:effectLst/>
                <a:uFillTx/>
                <a:latin typeface="Calibri"/>
              </a:rPr>
              <a:t>spirometri </a:t>
            </a:r>
            <a:endParaRPr b="0" lang="da-DK" sz="2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pic>
        <p:nvPicPr>
          <p:cNvPr id="158" name="Picture 2" descr="Sådan får du renere lunger - Bedre Livsstil Naturlige midler"/>
          <p:cNvPicPr/>
          <p:nvPr/>
        </p:nvPicPr>
        <p:blipFill>
          <a:blip r:embed="rId1"/>
          <a:stretch/>
        </p:blipFill>
        <p:spPr>
          <a:xfrm>
            <a:off x="6755040" y="249480"/>
            <a:ext cx="4977360" cy="30686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59" name="Rektangel 3"/>
          <p:cNvSpPr/>
          <p:nvPr/>
        </p:nvSpPr>
        <p:spPr>
          <a:xfrm>
            <a:off x="838080" y="4500000"/>
            <a:ext cx="8728200" cy="15804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da-DK" sz="1800" strike="noStrike" u="non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24" dur="indefinite" restart="never" nodeType="tmRoot">
          <p:childTnLst>
            <p:seq>
              <p:cTn id="325" dur="indefinite" nodeType="mainSeq">
                <p:childTnLst>
                  <p:par>
                    <p:cTn id="326" fill="hold">
                      <p:stCondLst>
                        <p:cond delay="indefinite"/>
                      </p:stCondLst>
                      <p:childTnLst>
                        <p:par>
                          <p:cTn id="327" fill="hold">
                            <p:stCondLst>
                              <p:cond delay="0"/>
                            </p:stCondLst>
                            <p:childTnLst>
                              <p:par>
                                <p:cTn id="328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0" fill="hold">
                      <p:stCondLst>
                        <p:cond delay="indefinite"/>
                      </p:stCondLst>
                      <p:childTnLst>
                        <p:par>
                          <p:cTn id="331" fill="hold">
                            <p:stCondLst>
                              <p:cond delay="0"/>
                            </p:stCondLst>
                            <p:childTnLst>
                              <p:par>
                                <p:cTn id="332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4" fill="hold">
                      <p:stCondLst>
                        <p:cond delay="indefinite"/>
                      </p:stCondLst>
                      <p:childTnLst>
                        <p:par>
                          <p:cTn id="335" fill="hold">
                            <p:stCondLst>
                              <p:cond delay="0"/>
                            </p:stCondLst>
                            <p:childTnLst>
                              <p:par>
                                <p:cTn id="336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8" fill="hold">
                      <p:stCondLst>
                        <p:cond delay="indefinite"/>
                      </p:stCondLst>
                      <p:childTnLst>
                        <p:par>
                          <p:cTn id="339" fill="hold">
                            <p:stCondLst>
                              <p:cond delay="0"/>
                            </p:stCondLst>
                            <p:childTnLst>
                              <p:par>
                                <p:cTn id="340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da-DK" sz="44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KOL</a:t>
            </a:r>
            <a:endParaRPr b="0" lang="da-DK" sz="4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61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013000" cy="4351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da-DK" sz="2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da-DK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GOLD klassifikation – ny</a:t>
            </a:r>
            <a:endParaRPr b="0" lang="da-DK" sz="2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da-DK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Siger noget om </a:t>
            </a:r>
            <a:r>
              <a:rPr b="0" lang="da-DK" sz="2800" strike="noStrike" u="sng">
                <a:solidFill>
                  <a:schemeClr val="dk1"/>
                </a:solidFill>
                <a:effectLst/>
                <a:uFillTx/>
                <a:latin typeface="Calibri"/>
              </a:rPr>
              <a:t>sværhedsgraden</a:t>
            </a:r>
            <a:endParaRPr b="0" lang="da-DK" sz="2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pic>
        <p:nvPicPr>
          <p:cNvPr id="162" name="Picture 4" descr="Ny KOL guideline fra GOLD – Medicin.wiki"/>
          <p:cNvPicPr/>
          <p:nvPr/>
        </p:nvPicPr>
        <p:blipFill>
          <a:blip r:embed="rId1"/>
          <a:stretch/>
        </p:blipFill>
        <p:spPr>
          <a:xfrm>
            <a:off x="6095880" y="923760"/>
            <a:ext cx="5319000" cy="525276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3" name="Slide Background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pic>
        <p:nvPicPr>
          <p:cNvPr id="164" name="Picture 2" descr="Ny sundhedsreform: Nordjysk KOL-behandling skal spredes hurtigere | TV2 Nord"/>
          <p:cNvPicPr/>
          <p:nvPr/>
        </p:nvPicPr>
        <p:blipFill>
          <a:blip r:embed="rId1"/>
          <a:srcRect l="36281" t="0" r="4812" b="0"/>
          <a:stretch/>
        </p:blipFill>
        <p:spPr>
          <a:xfrm>
            <a:off x="6781680" y="1714680"/>
            <a:ext cx="5409720" cy="5143320"/>
          </a:xfrm>
          <a:prstGeom prst="rect">
            <a:avLst/>
          </a:prstGeom>
          <a:noFill/>
          <a:ln w="0">
            <a:noFill/>
          </a:ln>
        </p:spPr>
      </p:pic>
      <p:sp useBgFill="1">
        <p:nvSpPr>
          <p:cNvPr id="165" name="Rectangle 1032"/>
          <p:cNvSpPr/>
          <p:nvPr/>
        </p:nvSpPr>
        <p:spPr>
          <a:xfrm>
            <a:off x="0" y="0"/>
            <a:ext cx="12191760" cy="1728720"/>
          </a:xfrm>
          <a:prstGeom prst="rect">
            <a:avLst/>
          </a:prstGeom>
          <a:ln>
            <a:noFill/>
          </a:ln>
          <a:effectLst>
            <a:outerShdw algn="t" blurRad="368280" dir="5448932" dist="101170" rotWithShape="0" sx="90000" sy="9000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166" name="PlaceHolder 1"/>
          <p:cNvSpPr>
            <a:spLocks noGrp="1"/>
          </p:cNvSpPr>
          <p:nvPr>
            <p:ph type="title"/>
          </p:nvPr>
        </p:nvSpPr>
        <p:spPr>
          <a:xfrm>
            <a:off x="178920" y="250560"/>
            <a:ext cx="10805400" cy="1227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da-DK" sz="40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Kronisk obstruktiv lungesygdom</a:t>
            </a:r>
            <a:endParaRPr b="0" lang="da-DK" sz="4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67" name="PlaceHolder 2"/>
          <p:cNvSpPr>
            <a:spLocks noGrp="1"/>
          </p:cNvSpPr>
          <p:nvPr>
            <p:ph/>
          </p:nvPr>
        </p:nvSpPr>
        <p:spPr>
          <a:xfrm>
            <a:off x="178920" y="1851840"/>
            <a:ext cx="6758640" cy="4491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</a:pPr>
            <a:endParaRPr b="0" lang="da-DK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1" lang="da-DK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KOL eksacerbation (KOL i exa)</a:t>
            </a:r>
            <a:endParaRPr b="0" lang="da-DK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da-DK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En af de hyppigste indlæggelsesårsager i DK </a:t>
            </a:r>
            <a:br>
              <a:rPr sz="2000"/>
            </a:br>
            <a:r>
              <a:rPr b="0" lang="da-DK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 </a:t>
            </a:r>
            <a:endParaRPr b="0" lang="da-DK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da-DK" sz="2000" strike="noStrike" u="sng">
                <a:solidFill>
                  <a:schemeClr val="dk1"/>
                </a:solidFill>
                <a:effectLst/>
                <a:uFillTx/>
                <a:latin typeface="Calibri"/>
              </a:rPr>
              <a:t>Defineret som en akut forværring af KOL </a:t>
            </a:r>
            <a:endParaRPr b="0" lang="da-DK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da-DK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Oftest pba. infektion</a:t>
            </a:r>
            <a:endParaRPr b="0" lang="da-DK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da-DK" sz="2000" strike="noStrike" u="sng">
                <a:solidFill>
                  <a:schemeClr val="dk1"/>
                </a:solidFill>
                <a:effectLst/>
                <a:uFillTx/>
                <a:latin typeface="Calibri"/>
              </a:rPr>
              <a:t>De kan dø af CO2 narkose </a:t>
            </a:r>
            <a:r>
              <a:rPr b="0" lang="da-DK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(respirationsinsufficiens)</a:t>
            </a:r>
            <a:endParaRPr b="0" lang="da-DK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457200" indent="0" defTabSz="914400">
              <a:lnSpc>
                <a:spcPct val="90000"/>
              </a:lnSpc>
              <a:spcBef>
                <a:spcPts val="499"/>
              </a:spcBef>
              <a:buNone/>
              <a:tabLst>
                <a:tab algn="l" pos="0"/>
              </a:tabLst>
            </a:pPr>
            <a:endParaRPr b="0" lang="da-DK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da-DK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Ender oftest med lange indlæggelser </a:t>
            </a:r>
            <a:endParaRPr b="0" lang="da-DK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1430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da-DK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NIV, respirator (intensiv) </a:t>
            </a:r>
            <a:endParaRPr b="0" lang="da-DK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1430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da-DK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Kommer ikke tilbage til gamle funktionsniveau igen </a:t>
            </a:r>
            <a:endParaRPr b="0" lang="da-DK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457200" indent="0" defTabSz="914400">
              <a:lnSpc>
                <a:spcPct val="90000"/>
              </a:lnSpc>
              <a:spcBef>
                <a:spcPts val="499"/>
              </a:spcBef>
              <a:buNone/>
              <a:tabLst>
                <a:tab algn="l" pos="0"/>
              </a:tabLst>
            </a:pPr>
            <a:endParaRPr b="0" lang="da-DK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42" dur="indefinite" restart="never" nodeType="tmRoot">
          <p:childTnLst>
            <p:seq>
              <p:cTn id="343" dur="indefinite" nodeType="mainSeq">
                <p:childTnLst>
                  <p:par>
                    <p:cTn id="344" fill="hold">
                      <p:stCondLst>
                        <p:cond delay="indefinite"/>
                      </p:stCondLst>
                      <p:childTnLst>
                        <p:par>
                          <p:cTn id="345" fill="hold">
                            <p:stCondLst>
                              <p:cond delay="0"/>
                            </p:stCondLst>
                            <p:childTnLst>
                              <p:par>
                                <p:cTn id="346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8" fill="hold">
                      <p:stCondLst>
                        <p:cond delay="indefinite"/>
                      </p:stCondLst>
                      <p:childTnLst>
                        <p:par>
                          <p:cTn id="349" fill="hold">
                            <p:stCondLst>
                              <p:cond delay="0"/>
                            </p:stCondLst>
                            <p:childTnLst>
                              <p:par>
                                <p:cTn id="350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2" fill="hold">
                      <p:stCondLst>
                        <p:cond delay="indefinite"/>
                      </p:stCondLst>
                      <p:childTnLst>
                        <p:par>
                          <p:cTn id="353" fill="hold">
                            <p:stCondLst>
                              <p:cond delay="0"/>
                            </p:stCondLst>
                            <p:childTnLst>
                              <p:par>
                                <p:cTn id="354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6" fill="hold">
                      <p:stCondLst>
                        <p:cond delay="indefinite"/>
                      </p:stCondLst>
                      <p:childTnLst>
                        <p:par>
                          <p:cTn id="357" fill="hold">
                            <p:stCondLst>
                              <p:cond delay="0"/>
                            </p:stCondLst>
                            <p:childTnLst>
                              <p:par>
                                <p:cTn id="358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0" fill="hold">
                      <p:stCondLst>
                        <p:cond delay="indefinite"/>
                      </p:stCondLst>
                      <p:childTnLst>
                        <p:par>
                          <p:cTn id="361" fill="hold">
                            <p:stCondLst>
                              <p:cond delay="0"/>
                            </p:stCondLst>
                            <p:childTnLst>
                              <p:par>
                                <p:cTn id="362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4" fill="hold">
                      <p:stCondLst>
                        <p:cond delay="indefinite"/>
                      </p:stCondLst>
                      <p:childTnLst>
                        <p:par>
                          <p:cTn id="365" fill="hold">
                            <p:stCondLst>
                              <p:cond delay="0"/>
                            </p:stCondLst>
                            <p:childTnLst>
                              <p:par>
                                <p:cTn id="366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8" fill="hold">
                      <p:stCondLst>
                        <p:cond delay="indefinite"/>
                      </p:stCondLst>
                      <p:childTnLst>
                        <p:par>
                          <p:cTn id="369" fill="hold">
                            <p:stCondLst>
                              <p:cond delay="0"/>
                            </p:stCondLst>
                            <p:childTnLst>
                              <p:par>
                                <p:cTn id="370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da-DK" sz="44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Astma</a:t>
            </a:r>
            <a:endParaRPr b="0" lang="da-DK" sz="4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69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667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70000" lnSpcReduction="19999"/>
          </a:bodyPr>
          <a:p>
            <a:pPr marL="228600" indent="-228600" defTabSz="914400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da-DK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Kronisk sygdom – obstruktiv lungelidelse</a:t>
            </a:r>
            <a:endParaRPr b="0" lang="da-DK" sz="2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228600" indent="-228600" defTabSz="914400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da-DK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Kendetegnet ved </a:t>
            </a:r>
            <a:r>
              <a:rPr b="0" lang="da-DK" sz="2800" strike="noStrike" u="sng">
                <a:solidFill>
                  <a:schemeClr val="dk1"/>
                </a:solidFill>
                <a:effectLst/>
                <a:uFillTx/>
                <a:latin typeface="Calibri"/>
              </a:rPr>
              <a:t>hyperreagerende luftveje</a:t>
            </a:r>
            <a:endParaRPr b="0" lang="da-DK" sz="2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228600" indent="-228600" defTabSz="914400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1" lang="da-DK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Symptomer </a:t>
            </a:r>
            <a:endParaRPr b="0" lang="da-DK" sz="2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685800" indent="-228600" defTabSz="914400">
              <a:lnSpc>
                <a:spcPct val="15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da-DK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Hoste og åndenød</a:t>
            </a:r>
            <a:endParaRPr b="0" lang="da-DK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685800" indent="-228600" defTabSz="914400">
              <a:lnSpc>
                <a:spcPct val="15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da-DK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Pibende vejrtrækning  </a:t>
            </a:r>
            <a:endParaRPr b="0" lang="da-DK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228600" indent="-228600" defTabSz="914400">
              <a:lnSpc>
                <a:spcPct val="150000"/>
              </a:lnSpc>
              <a:spcBef>
                <a:spcPts val="1001"/>
              </a:spcBef>
              <a:buClr>
                <a:srgbClr val="ff0000"/>
              </a:buClr>
              <a:buFont typeface="Arial"/>
              <a:buChar char="•"/>
            </a:pPr>
            <a:r>
              <a:rPr b="0" lang="da-DK" sz="2800" strike="noStrike" u="none">
                <a:solidFill>
                  <a:srgbClr val="ff0000"/>
                </a:solidFill>
                <a:effectLst/>
                <a:uFillTx/>
                <a:latin typeface="Calibri"/>
              </a:rPr>
              <a:t>Astma er vanligvis fuldt reversibel ved behandling </a:t>
            </a:r>
            <a:r>
              <a:rPr b="0" lang="da-DK" sz="2800" strike="noStrike" u="none">
                <a:solidFill>
                  <a:srgbClr val="ff0000"/>
                </a:solidFill>
                <a:effectLst/>
                <a:uFillTx/>
                <a:latin typeface="Wingdings"/>
              </a:rPr>
              <a:t></a:t>
            </a:r>
            <a:endParaRPr b="0" lang="da-DK" sz="2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228600" indent="-228600" defTabSz="914400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da-DK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Alle bør opretholde normalt aktivitetsniveau + Rygestop! </a:t>
            </a:r>
            <a:endParaRPr b="0" lang="da-DK" sz="2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228600" indent="-228600" defTabSz="914400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da-DK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Oftest debut i barndom og ungdom</a:t>
            </a:r>
            <a:endParaRPr b="0" lang="da-DK" sz="2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da-DK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Kan fx være allergisk og ikke-allergisk, men </a:t>
            </a:r>
            <a:r>
              <a:rPr b="0" lang="da-DK" sz="2800" strike="noStrike" u="none">
                <a:solidFill>
                  <a:srgbClr val="ff0000"/>
                </a:solidFill>
                <a:effectLst/>
                <a:uFillTx/>
                <a:latin typeface="Calibri"/>
              </a:rPr>
              <a:t>allergi er nært knyttet til astma</a:t>
            </a:r>
            <a:endParaRPr b="0" lang="da-DK" sz="2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228600" indent="-228600" defTabSz="914400">
              <a:lnSpc>
                <a:spcPct val="150000"/>
              </a:lnSpc>
              <a:spcBef>
                <a:spcPts val="1001"/>
              </a:spcBef>
              <a:buClr>
                <a:srgbClr val="ff0000"/>
              </a:buClr>
              <a:buFont typeface="Arial"/>
              <a:buChar char="•"/>
            </a:pPr>
            <a:r>
              <a:rPr b="1" lang="da-DK" sz="2800" strike="noStrike" u="none">
                <a:solidFill>
                  <a:srgbClr val="ff0000"/>
                </a:solidFill>
                <a:effectLst/>
                <a:uFillTx/>
                <a:latin typeface="Calibri"/>
              </a:rPr>
              <a:t>Hjørnestenen i behandlingen er inhalationssteroid </a:t>
            </a:r>
            <a:endParaRPr b="0" lang="da-DK" sz="2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685800" indent="-228600" defTabSz="914400">
              <a:lnSpc>
                <a:spcPct val="15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1" lang="da-DK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Obs korrekt inhalationsteknik! </a:t>
            </a:r>
            <a:endParaRPr b="0" lang="da-DK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pic>
        <p:nvPicPr>
          <p:cNvPr id="170" name="Picture 2" descr="Astma vektor infografisk. Astma symptomer. Infografiske Stock-vektor  (royaltyfri) 393533896 | Shutterstock"/>
          <p:cNvPicPr/>
          <p:nvPr/>
        </p:nvPicPr>
        <p:blipFill>
          <a:blip r:embed="rId1"/>
          <a:stretch/>
        </p:blipFill>
        <p:spPr>
          <a:xfrm>
            <a:off x="7791480" y="365040"/>
            <a:ext cx="4400280" cy="590508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72" dur="indefinite" restart="never" nodeType="tmRoot">
          <p:childTnLst>
            <p:seq>
              <p:cTn id="373" dur="indefinite" nodeType="mainSeq">
                <p:childTnLst>
                  <p:par>
                    <p:cTn id="374" fill="hold">
                      <p:stCondLst>
                        <p:cond delay="indefinite"/>
                      </p:stCondLst>
                      <p:childTnLst>
                        <p:par>
                          <p:cTn id="375" fill="hold">
                            <p:stCondLst>
                              <p:cond delay="0"/>
                            </p:stCondLst>
                            <p:childTnLst>
                              <p:par>
                                <p:cTn id="376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8" fill="hold">
                      <p:stCondLst>
                        <p:cond delay="indefinite"/>
                      </p:stCondLst>
                      <p:childTnLst>
                        <p:par>
                          <p:cTn id="379" fill="hold">
                            <p:stCondLst>
                              <p:cond delay="0"/>
                            </p:stCondLst>
                            <p:childTnLst>
                              <p:par>
                                <p:cTn id="380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2" fill="hold">
                      <p:stCondLst>
                        <p:cond delay="indefinite"/>
                      </p:stCondLst>
                      <p:childTnLst>
                        <p:par>
                          <p:cTn id="383" fill="hold">
                            <p:stCondLst>
                              <p:cond delay="0"/>
                            </p:stCondLst>
                            <p:childTnLst>
                              <p:par>
                                <p:cTn id="384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6" fill="hold">
                      <p:stCondLst>
                        <p:cond delay="indefinite"/>
                      </p:stCondLst>
                      <p:childTnLst>
                        <p:par>
                          <p:cTn id="387" fill="hold">
                            <p:stCondLst>
                              <p:cond delay="0"/>
                            </p:stCondLst>
                            <p:childTnLst>
                              <p:par>
                                <p:cTn id="388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0" fill="hold">
                      <p:stCondLst>
                        <p:cond delay="indefinite"/>
                      </p:stCondLst>
                      <p:childTnLst>
                        <p:par>
                          <p:cTn id="391" fill="hold">
                            <p:stCondLst>
                              <p:cond delay="0"/>
                            </p:stCondLst>
                            <p:childTnLst>
                              <p:par>
                                <p:cTn id="392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4" fill="hold">
                      <p:stCondLst>
                        <p:cond delay="indefinite"/>
                      </p:stCondLst>
                      <p:childTnLst>
                        <p:par>
                          <p:cTn id="395" fill="hold">
                            <p:stCondLst>
                              <p:cond delay="0"/>
                            </p:stCondLst>
                            <p:childTnLst>
                              <p:par>
                                <p:cTn id="396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8" fill="hold">
                      <p:stCondLst>
                        <p:cond delay="indefinite"/>
                      </p:stCondLst>
                      <p:childTnLst>
                        <p:par>
                          <p:cTn id="399" fill="hold">
                            <p:stCondLst>
                              <p:cond delay="0"/>
                            </p:stCondLst>
                            <p:childTnLst>
                              <p:par>
                                <p:cTn id="400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2" fill="hold">
                      <p:stCondLst>
                        <p:cond delay="indefinite"/>
                      </p:stCondLst>
                      <p:childTnLst>
                        <p:par>
                          <p:cTn id="403" fill="hold">
                            <p:stCondLst>
                              <p:cond delay="0"/>
                            </p:stCondLst>
                            <p:childTnLst>
                              <p:par>
                                <p:cTn id="404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6" fill="hold">
                      <p:stCondLst>
                        <p:cond delay="indefinite"/>
                      </p:stCondLst>
                      <p:childTnLst>
                        <p:par>
                          <p:cTn id="407" fill="hold">
                            <p:stCondLst>
                              <p:cond delay="0"/>
                            </p:stCondLst>
                            <p:childTnLst>
                              <p:par>
                                <p:cTn id="408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0" fill="hold">
                      <p:stCondLst>
                        <p:cond delay="indefinite"/>
                      </p:stCondLst>
                      <p:childTnLst>
                        <p:par>
                          <p:cTn id="411" fill="hold">
                            <p:stCondLst>
                              <p:cond delay="0"/>
                            </p:stCondLst>
                            <p:childTnLst>
                              <p:par>
                                <p:cTn id="412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4" fill="hold">
                      <p:stCondLst>
                        <p:cond delay="indefinite"/>
                      </p:stCondLst>
                      <p:childTnLst>
                        <p:par>
                          <p:cTn id="415" fill="hold">
                            <p:stCondLst>
                              <p:cond delay="0"/>
                            </p:stCondLst>
                            <p:childTnLst>
                              <p:par>
                                <p:cTn id="416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9" name="Slide Background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 useBgFill="1">
        <p:nvSpPr>
          <p:cNvPr id="80" name="Rectangle 4104"/>
          <p:cNvSpPr/>
          <p:nvPr/>
        </p:nvSpPr>
        <p:spPr>
          <a:xfrm>
            <a:off x="0" y="-4320"/>
            <a:ext cx="12191760" cy="1733040"/>
          </a:xfrm>
          <a:prstGeom prst="rect">
            <a:avLst/>
          </a:prstGeom>
          <a:ln>
            <a:noFill/>
          </a:ln>
          <a:effectLst>
            <a:outerShdw algn="t" blurRad="254160" dir="5432739" dist="37801" rotWithShape="0" sx="94000" sy="9400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761760" y="248400"/>
            <a:ext cx="10759680" cy="1227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da-DK" sz="40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Eksamen</a:t>
            </a:r>
            <a:endParaRPr b="0" lang="da-DK" sz="4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/>
          </p:nvPr>
        </p:nvSpPr>
        <p:spPr>
          <a:xfrm>
            <a:off x="761760" y="1969200"/>
            <a:ext cx="5333760" cy="5014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</a:pPr>
            <a:endParaRPr b="0" lang="da-DK" sz="19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da-DK" sz="19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40 spørgsmål </a:t>
            </a:r>
            <a:endParaRPr b="0" lang="da-DK" sz="19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da-DK" sz="15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20 i ”medicin og kirurgi”</a:t>
            </a:r>
            <a:endParaRPr b="0" lang="da-DK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da-DK" sz="15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10 i reumatologi </a:t>
            </a:r>
            <a:endParaRPr b="0" lang="da-DK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da-DK" sz="15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10 i geriatri </a:t>
            </a:r>
            <a:endParaRPr b="0" lang="da-DK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da-DK" sz="19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75 min uden hjælpemidler </a:t>
            </a:r>
            <a:endParaRPr b="0" lang="da-DK" sz="19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da-DK" sz="19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MCQ med 4 svarmuligheder og 1 rigtigt svar </a:t>
            </a:r>
            <a:endParaRPr b="0" lang="da-DK" sz="19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da-DK" sz="19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Blanding af cases og ”udenadslære”* </a:t>
            </a:r>
            <a:endParaRPr b="0" lang="da-DK" sz="19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da-DK" sz="19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60 % = bestågrænse </a:t>
            </a:r>
            <a:br>
              <a:rPr sz="1900"/>
            </a:br>
            <a:r>
              <a:rPr b="0" lang="da-DK" sz="19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 </a:t>
            </a:r>
            <a:endParaRPr b="0" lang="da-DK" sz="19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da-DK" sz="19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Det bliver </a:t>
            </a:r>
            <a:r>
              <a:rPr b="1" lang="da-DK" sz="1900" strike="noStrike" u="sng">
                <a:solidFill>
                  <a:schemeClr val="dk1"/>
                </a:solidFill>
                <a:effectLst/>
                <a:uFillTx/>
                <a:latin typeface="Calibri"/>
              </a:rPr>
              <a:t>ikke</a:t>
            </a:r>
            <a:r>
              <a:rPr b="0" lang="da-DK" sz="19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 højere niveau end i quizzerne </a:t>
            </a:r>
            <a:endParaRPr b="0" lang="da-DK" sz="19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da-DK" sz="19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Dumpeprocent – oftest 5-10 der ikke klarer den </a:t>
            </a:r>
            <a:endParaRPr b="0" lang="da-DK" sz="19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9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Eftersigende. Min første gang. I kan skrive hvis i ikke klarer den, så snakker vi om det. </a:t>
            </a:r>
            <a:endParaRPr b="0" lang="da-DK" sz="19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indent="0" defTabSz="914400">
              <a:lnSpc>
                <a:spcPct val="90000"/>
              </a:lnSpc>
              <a:spcBef>
                <a:spcPts val="499"/>
              </a:spcBef>
              <a:buNone/>
            </a:pPr>
            <a:endParaRPr b="0" lang="da-DK" sz="19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</a:pPr>
            <a:endParaRPr b="0" lang="da-DK" sz="19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pic>
        <p:nvPicPr>
          <p:cNvPr id="83" name="Picture 2" descr="Open Book Exams - Exams guide - LibGuides at National College of Ireland"/>
          <p:cNvPicPr/>
          <p:nvPr/>
        </p:nvPicPr>
        <p:blipFill>
          <a:blip r:embed="rId1"/>
          <a:stretch/>
        </p:blipFill>
        <p:spPr>
          <a:xfrm>
            <a:off x="6394320" y="2321640"/>
            <a:ext cx="5076360" cy="38070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84" name="Billede 4" descr=""/>
          <p:cNvPicPr/>
          <p:nvPr/>
        </p:nvPicPr>
        <p:blipFill>
          <a:blip r:embed="rId2"/>
          <a:stretch/>
        </p:blipFill>
        <p:spPr>
          <a:xfrm>
            <a:off x="4011480" y="5735520"/>
            <a:ext cx="407880" cy="39312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9" dur="indefinite" restart="never" nodeType="tmRoot">
          <p:childTnLst>
            <p:seq>
              <p:cTn id="20" dur="indefinite" nodeType="mainSeq">
                <p:childTnLst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da-DK" sz="44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Lungecancer</a:t>
            </a:r>
            <a:endParaRPr b="0" lang="da-DK" sz="4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72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667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da-DK" sz="16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Næsthyppigste cancerform </a:t>
            </a:r>
            <a:endParaRPr b="0" lang="da-DK" sz="16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685800" indent="-228600" defTabSz="914400">
              <a:lnSpc>
                <a:spcPct val="100000"/>
              </a:lnSpc>
              <a:spcBef>
                <a:spcPts val="499"/>
              </a:spcBef>
              <a:buClr>
                <a:srgbClr val="ff0000"/>
              </a:buClr>
              <a:buFont typeface="Arial"/>
              <a:buChar char="•"/>
            </a:pPr>
            <a:r>
              <a:rPr b="0" lang="da-DK" sz="1400" strike="noStrike" u="none">
                <a:solidFill>
                  <a:srgbClr val="ff0000"/>
                </a:solidFill>
                <a:effectLst/>
                <a:uFillTx/>
                <a:latin typeface="Calibri"/>
              </a:rPr>
              <a:t>80-90% skyldes rygning</a:t>
            </a:r>
            <a:endParaRPr b="0" lang="da-DK" sz="1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685800" indent="-228600" defTabSz="914400">
              <a:lnSpc>
                <a:spcPct val="100000"/>
              </a:lnSpc>
              <a:spcBef>
                <a:spcPts val="499"/>
              </a:spcBef>
              <a:buClr>
                <a:srgbClr val="ff0000"/>
              </a:buClr>
              <a:buFont typeface="Arial"/>
              <a:buChar char="•"/>
            </a:pPr>
            <a:r>
              <a:rPr b="0" lang="da-DK" sz="1400" strike="noStrike" u="none">
                <a:solidFill>
                  <a:srgbClr val="ff0000"/>
                </a:solidFill>
                <a:effectLst/>
                <a:uFillTx/>
                <a:latin typeface="Calibri"/>
              </a:rPr>
              <a:t>Høj dødelighed </a:t>
            </a:r>
            <a:endParaRPr b="0" lang="da-DK" sz="1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228600" indent="-228600" defTabSz="91440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1" lang="da-DK" sz="16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Symptomer</a:t>
            </a:r>
            <a:endParaRPr b="0" lang="da-DK" sz="16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685800" indent="-228600" defTabSz="91440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da-DK" sz="1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Ofte uspecifikke (B-symptomer) </a:t>
            </a:r>
            <a:endParaRPr b="0" lang="da-DK" sz="1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685800" indent="-228600" defTabSz="91440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da-DK" sz="1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Langvarig hoste hos 60-70% </a:t>
            </a:r>
            <a:endParaRPr b="0" lang="da-DK" sz="1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685800" indent="-228600" defTabSz="91440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da-DK" sz="1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Åndenød hos 50% </a:t>
            </a:r>
            <a:endParaRPr b="0" lang="da-DK" sz="1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685800" indent="-228600" defTabSz="91440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da-DK" sz="1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Hæmoptyse hos 35-40%</a:t>
            </a:r>
            <a:endParaRPr b="0" lang="da-DK" sz="1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685800" indent="-228600" defTabSz="91440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da-DK" sz="1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Smerter (maligne)</a:t>
            </a:r>
            <a:endParaRPr b="0" lang="da-DK" sz="1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685800" indent="-228600" defTabSz="91440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da-DK" sz="1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Gentagne pneumonier </a:t>
            </a:r>
            <a:endParaRPr b="0" lang="da-DK" sz="1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228600" indent="-228600" defTabSz="91440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da-DK" sz="1600" strike="noStrike" u="sng">
                <a:solidFill>
                  <a:schemeClr val="dk1"/>
                </a:solidFill>
                <a:effectLst/>
                <a:uFillTx/>
                <a:latin typeface="Calibri"/>
              </a:rPr>
              <a:t>Lokalmetastaserer</a:t>
            </a:r>
            <a:r>
              <a:rPr b="0" lang="da-DK" sz="16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 oftest til samme/anden lunge el. lymfeknuder </a:t>
            </a:r>
            <a:endParaRPr b="0" lang="da-DK" sz="16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228600" indent="-228600" defTabSz="91440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da-DK" sz="1600" strike="noStrike" u="sng">
                <a:solidFill>
                  <a:schemeClr val="dk1"/>
                </a:solidFill>
                <a:effectLst/>
                <a:uFillTx/>
                <a:latin typeface="Calibri"/>
              </a:rPr>
              <a:t>Fjernmetastaserer</a:t>
            </a:r>
            <a:r>
              <a:rPr b="0" lang="da-DK" sz="16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 oftest til </a:t>
            </a:r>
            <a:r>
              <a:rPr b="0" lang="da-DK" sz="1600" strike="noStrike" u="none">
                <a:solidFill>
                  <a:srgbClr val="ff0000"/>
                </a:solidFill>
                <a:effectLst/>
                <a:uFillTx/>
                <a:latin typeface="Calibri"/>
              </a:rPr>
              <a:t>knogler, lever og hjerne </a:t>
            </a:r>
            <a:endParaRPr b="0" lang="da-DK" sz="16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228600" indent="-228600" defTabSz="91440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da-DK" sz="16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Behandling og prognose afhænger af udbredelse, men generelt dårlig prognose, når først canceren er spredt</a:t>
            </a:r>
            <a:endParaRPr b="0" lang="da-DK" sz="16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228600" indent="-228600" defTabSz="91440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da-DK" sz="16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Klassificeres efter TNM-klassifikation</a:t>
            </a:r>
            <a:endParaRPr b="0" lang="da-DK" sz="16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pic>
        <p:nvPicPr>
          <p:cNvPr id="173" name="Picture 2" descr="Undersøgelser for lungemetastaser | Kræftens Bekæmpelse"/>
          <p:cNvPicPr/>
          <p:nvPr/>
        </p:nvPicPr>
        <p:blipFill>
          <a:blip r:embed="rId1"/>
          <a:stretch/>
        </p:blipFill>
        <p:spPr>
          <a:xfrm>
            <a:off x="7178760" y="1690560"/>
            <a:ext cx="5538600" cy="295920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18" dur="indefinite" restart="never" nodeType="tmRoot">
          <p:childTnLst>
            <p:seq>
              <p:cTn id="419" dur="indefinite" nodeType="mainSeq">
                <p:childTnLst>
                  <p:par>
                    <p:cTn id="420" fill="hold">
                      <p:stCondLst>
                        <p:cond delay="indefinite"/>
                      </p:stCondLst>
                      <p:childTnLst>
                        <p:par>
                          <p:cTn id="421" fill="hold">
                            <p:stCondLst>
                              <p:cond delay="0"/>
                            </p:stCondLst>
                            <p:childTnLst>
                              <p:par>
                                <p:cTn id="422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4" fill="hold">
                      <p:stCondLst>
                        <p:cond delay="indefinite"/>
                      </p:stCondLst>
                      <p:childTnLst>
                        <p:par>
                          <p:cTn id="425" fill="hold">
                            <p:stCondLst>
                              <p:cond delay="0"/>
                            </p:stCondLst>
                            <p:childTnLst>
                              <p:par>
                                <p:cTn id="426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da-DK" sz="44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Generelt om cancer</a:t>
            </a:r>
            <a:endParaRPr b="0" lang="da-DK" sz="4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75" name="PlaceHolder 2"/>
          <p:cNvSpPr>
            <a:spLocks noGrp="1"/>
          </p:cNvSpPr>
          <p:nvPr>
            <p:ph/>
          </p:nvPr>
        </p:nvSpPr>
        <p:spPr>
          <a:xfrm>
            <a:off x="838080" y="187200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77500" lnSpcReduction="19999"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1" lang="da-DK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TNM systemet – skal i have en forståelse for</a:t>
            </a:r>
            <a:endParaRPr b="0" lang="da-DK" sz="2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da-DK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 = tumor (størrelse, invasiv) </a:t>
            </a:r>
            <a:endParaRPr b="0" lang="da-DK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da-DK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N = lymfeknudespredning (antal, hvor) </a:t>
            </a:r>
            <a:endParaRPr b="0" lang="da-DK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da-DK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M = metastaser (antal, hvor)</a:t>
            </a:r>
            <a:endParaRPr b="0" lang="da-DK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da-DK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Bruges til at stadieinddele cancer </a:t>
            </a:r>
            <a:endParaRPr b="0" lang="da-DK" sz="2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da-DK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Kræver scanning og evt. invasiv undersøgelse</a:t>
            </a:r>
            <a:endParaRPr b="0" lang="da-DK" sz="2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da-DK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Fjernmetastaser = stadie 4</a:t>
            </a:r>
            <a:endParaRPr b="0" lang="da-DK" sz="2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</a:pPr>
            <a:endParaRPr b="0" lang="da-DK" sz="2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ff0000"/>
              </a:buClr>
              <a:buFont typeface="Arial"/>
              <a:buChar char="•"/>
            </a:pPr>
            <a:r>
              <a:rPr b="1" lang="da-DK" sz="2800" strike="noStrike" u="none">
                <a:solidFill>
                  <a:srgbClr val="ff0000"/>
                </a:solidFill>
                <a:effectLst/>
                <a:uFillTx/>
                <a:latin typeface="Calibri"/>
              </a:rPr>
              <a:t>B-symptomer – skal i kunne! </a:t>
            </a:r>
            <a:endParaRPr b="0" lang="da-DK" sz="2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da-DK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Vægttab </a:t>
            </a:r>
            <a:endParaRPr b="0" lang="da-DK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da-DK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Træthed </a:t>
            </a:r>
            <a:endParaRPr b="0" lang="da-DK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da-DK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Svingende feber </a:t>
            </a:r>
            <a:endParaRPr b="0" lang="da-DK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da-DK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Nattesved </a:t>
            </a:r>
            <a:endParaRPr b="0" lang="da-DK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da-DK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Bruges til at screene ift. risiko for alvorlig sygdom (cancer)</a:t>
            </a:r>
            <a:endParaRPr b="0" lang="da-DK" sz="2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pic>
        <p:nvPicPr>
          <p:cNvPr id="176" name="Picture 2" descr="TNM staging system - Wikipedia"/>
          <p:cNvPicPr/>
          <p:nvPr/>
        </p:nvPicPr>
        <p:blipFill>
          <a:blip r:embed="rId1"/>
          <a:stretch/>
        </p:blipFill>
        <p:spPr>
          <a:xfrm>
            <a:off x="8312400" y="134280"/>
            <a:ext cx="3169440" cy="475416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28" dur="indefinite" restart="never" nodeType="tmRoot">
          <p:childTnLst>
            <p:seq>
              <p:cTn id="429" dur="indefinite" nodeType="mainSeq">
                <p:childTnLst>
                  <p:par>
                    <p:cTn id="430" fill="hold">
                      <p:stCondLst>
                        <p:cond delay="indefinite"/>
                      </p:stCondLst>
                      <p:childTnLst>
                        <p:par>
                          <p:cTn id="431" fill="hold">
                            <p:stCondLst>
                              <p:cond delay="0"/>
                            </p:stCondLst>
                            <p:childTnLst>
                              <p:par>
                                <p:cTn id="432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4" fill="hold">
                      <p:stCondLst>
                        <p:cond delay="indefinite"/>
                      </p:stCondLst>
                      <p:childTnLst>
                        <p:par>
                          <p:cTn id="435" fill="hold">
                            <p:stCondLst>
                              <p:cond delay="0"/>
                            </p:stCondLst>
                            <p:childTnLst>
                              <p:par>
                                <p:cTn id="436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8" fill="hold">
                      <p:stCondLst>
                        <p:cond delay="indefinite"/>
                      </p:stCondLst>
                      <p:childTnLst>
                        <p:par>
                          <p:cTn id="439" fill="hold">
                            <p:stCondLst>
                              <p:cond delay="0"/>
                            </p:stCondLst>
                            <p:childTnLst>
                              <p:par>
                                <p:cTn id="440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2" fill="hold">
                      <p:stCondLst>
                        <p:cond delay="indefinite"/>
                      </p:stCondLst>
                      <p:childTnLst>
                        <p:par>
                          <p:cTn id="443" fill="hold">
                            <p:stCondLst>
                              <p:cond delay="0"/>
                            </p:stCondLst>
                            <p:childTnLst>
                              <p:par>
                                <p:cTn id="444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6" fill="hold">
                      <p:stCondLst>
                        <p:cond delay="indefinite"/>
                      </p:stCondLst>
                      <p:childTnLst>
                        <p:par>
                          <p:cTn id="447" fill="hold">
                            <p:stCondLst>
                              <p:cond delay="0"/>
                            </p:stCondLst>
                            <p:childTnLst>
                              <p:par>
                                <p:cTn id="448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0" fill="hold">
                      <p:stCondLst>
                        <p:cond delay="indefinite"/>
                      </p:stCondLst>
                      <p:childTnLst>
                        <p:par>
                          <p:cTn id="451" fill="hold">
                            <p:stCondLst>
                              <p:cond delay="0"/>
                            </p:stCondLst>
                            <p:childTnLst>
                              <p:par>
                                <p:cTn id="452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4" fill="hold">
                      <p:stCondLst>
                        <p:cond delay="indefinite"/>
                      </p:stCondLst>
                      <p:childTnLst>
                        <p:par>
                          <p:cTn id="455" fill="hold">
                            <p:stCondLst>
                              <p:cond delay="0"/>
                            </p:stCondLst>
                            <p:childTnLst>
                              <p:par>
                                <p:cTn id="456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8" fill="hold">
                      <p:stCondLst>
                        <p:cond delay="indefinite"/>
                      </p:stCondLst>
                      <p:childTnLst>
                        <p:par>
                          <p:cTn id="459" fill="hold">
                            <p:stCondLst>
                              <p:cond delay="0"/>
                            </p:stCondLst>
                            <p:childTnLst>
                              <p:par>
                                <p:cTn id="460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2" fill="hold">
                      <p:stCondLst>
                        <p:cond delay="indefinite"/>
                      </p:stCondLst>
                      <p:childTnLst>
                        <p:par>
                          <p:cTn id="463" fill="hold">
                            <p:stCondLst>
                              <p:cond delay="0"/>
                            </p:stCondLst>
                            <p:childTnLst>
                              <p:par>
                                <p:cTn id="464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6" fill="hold">
                      <p:stCondLst>
                        <p:cond delay="indefinite"/>
                      </p:stCondLst>
                      <p:childTnLst>
                        <p:par>
                          <p:cTn id="467" fill="hold">
                            <p:stCondLst>
                              <p:cond delay="0"/>
                            </p:stCondLst>
                            <p:childTnLst>
                              <p:par>
                                <p:cTn id="468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0" fill="hold">
                      <p:stCondLst>
                        <p:cond delay="indefinite"/>
                      </p:stCondLst>
                      <p:childTnLst>
                        <p:par>
                          <p:cTn id="471" fill="hold">
                            <p:stCondLst>
                              <p:cond delay="0"/>
                            </p:stCondLst>
                            <p:childTnLst>
                              <p:par>
                                <p:cTn id="472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4" fill="hold">
                      <p:stCondLst>
                        <p:cond delay="indefinite"/>
                      </p:stCondLst>
                      <p:childTnLst>
                        <p:par>
                          <p:cTn id="475" fill="hold">
                            <p:stCondLst>
                              <p:cond delay="0"/>
                            </p:stCondLst>
                            <p:childTnLst>
                              <p:par>
                                <p:cTn id="476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8" fill="hold">
                      <p:stCondLst>
                        <p:cond delay="indefinite"/>
                      </p:stCondLst>
                      <p:childTnLst>
                        <p:par>
                          <p:cTn id="479" fill="hold">
                            <p:stCondLst>
                              <p:cond delay="0"/>
                            </p:stCondLst>
                            <p:childTnLst>
                              <p:par>
                                <p:cTn id="480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Picture 2" descr="Blodprop i lungen (Lungeemboli)"/>
          <p:cNvPicPr/>
          <p:nvPr/>
        </p:nvPicPr>
        <p:blipFill>
          <a:blip r:embed="rId1"/>
          <a:stretch/>
        </p:blipFill>
        <p:spPr>
          <a:xfrm>
            <a:off x="7104240" y="1882440"/>
            <a:ext cx="5087520" cy="40737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da-DK" sz="44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Lungeemboli</a:t>
            </a:r>
            <a:endParaRPr b="0" lang="da-DK" sz="4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79" name="PlaceHolder 2"/>
          <p:cNvSpPr>
            <a:spLocks noGrp="1"/>
          </p:cNvSpPr>
          <p:nvPr>
            <p:ph/>
          </p:nvPr>
        </p:nvSpPr>
        <p:spPr>
          <a:xfrm>
            <a:off x="838080" y="1690560"/>
            <a:ext cx="10515240" cy="4801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77500" lnSpcReduction="19999"/>
          </a:bodyPr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da-DK" sz="4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Aflukning af en eller flere af lungearterierne</a:t>
            </a:r>
            <a:endParaRPr b="0" lang="da-DK" sz="4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ff0000"/>
              </a:buClr>
              <a:buFont typeface="Arial"/>
              <a:buChar char="•"/>
            </a:pPr>
            <a:r>
              <a:rPr b="0" lang="da-DK" sz="4000" strike="noStrike" u="none">
                <a:solidFill>
                  <a:srgbClr val="ff0000"/>
                </a:solidFill>
                <a:effectLst/>
                <a:uFillTx/>
                <a:latin typeface="Calibri"/>
              </a:rPr>
              <a:t>Oftest pga. DVT </a:t>
            </a:r>
            <a:endParaRPr b="0" lang="da-DK" sz="4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1" lang="da-DK" sz="4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Risikofaktorer</a:t>
            </a:r>
            <a:endParaRPr b="0" lang="da-DK" sz="4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685800" indent="-228600" defTabSz="91440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da-DK" sz="4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Alder </a:t>
            </a:r>
            <a:endParaRPr b="0" lang="da-DK" sz="4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685800" indent="-228600" defTabSz="91440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da-DK" sz="4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Immobilisering </a:t>
            </a:r>
            <a:endParaRPr b="0" lang="da-DK" sz="4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685800" indent="-228600" defTabSz="91440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da-DK" sz="4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Cancer </a:t>
            </a:r>
            <a:endParaRPr b="0" lang="da-DK" sz="4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685800" indent="-228600" defTabSz="91440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da-DK" sz="4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Kirurgi </a:t>
            </a:r>
            <a:endParaRPr b="0" lang="da-DK" sz="4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da-DK" sz="4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Symptomer er primært hoste og åndenød </a:t>
            </a:r>
            <a:endParaRPr b="0" lang="da-DK" sz="4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1" lang="da-DK" sz="4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Behandling</a:t>
            </a:r>
            <a:r>
              <a:rPr b="0" lang="da-DK" sz="4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 er oftest blodfortyndende medicin</a:t>
            </a:r>
            <a:endParaRPr b="0" lang="da-DK" sz="4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</a:pPr>
            <a:endParaRPr b="0" lang="da-DK" sz="2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da-DK" sz="44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Pneumothorax</a:t>
            </a:r>
            <a:endParaRPr b="0" lang="da-DK" sz="4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81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70000" lnSpcReduction="19999"/>
          </a:bodyPr>
          <a:p>
            <a:pPr marL="228600" indent="-228600" defTabSz="914400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da-DK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Pneumothorax = sammenklappet lunge </a:t>
            </a:r>
            <a:endParaRPr b="0" lang="da-DK" sz="2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228600" indent="-228600" defTabSz="914400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1" lang="da-DK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Symptomer</a:t>
            </a:r>
            <a:endParaRPr b="0" lang="da-DK" sz="2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685800" indent="-228600" defTabSz="914400">
              <a:lnSpc>
                <a:spcPct val="15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da-DK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Akut opståede stikkende brystsmerter (forværres ved dyb insp.) </a:t>
            </a:r>
            <a:endParaRPr b="0" lang="da-DK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685800" indent="-228600" defTabSz="914400">
              <a:lnSpc>
                <a:spcPct val="15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da-DK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Åndenød</a:t>
            </a:r>
            <a:endParaRPr b="0" lang="da-DK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228600" indent="-228600" defTabSz="914400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1" lang="da-DK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Diagnose</a:t>
            </a:r>
            <a:r>
              <a:rPr b="0" lang="da-DK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 = røntgen thorax el. UL</a:t>
            </a:r>
            <a:endParaRPr b="0" lang="da-DK" sz="2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228600" indent="-228600" defTabSz="914400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da-DK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Behandling er typisk pleuradræn </a:t>
            </a:r>
            <a:endParaRPr b="0" lang="da-DK" sz="2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228600" indent="-228600" defTabSz="914400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1" lang="da-DK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Der skelnes mellem </a:t>
            </a:r>
            <a:endParaRPr b="0" lang="da-DK" sz="2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685800" indent="-228600" defTabSz="914400">
              <a:lnSpc>
                <a:spcPct val="15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da-DK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Spontan pneumothorax </a:t>
            </a:r>
            <a:endParaRPr b="0" lang="da-DK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685800" indent="-228600" defTabSz="914400">
              <a:lnSpc>
                <a:spcPct val="15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da-DK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Traumatisk pneumothorax </a:t>
            </a:r>
            <a:endParaRPr b="0" lang="da-DK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685800" indent="-228600" defTabSz="914400">
              <a:lnSpc>
                <a:spcPct val="15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da-DK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Trykpneumothorax </a:t>
            </a:r>
            <a:endParaRPr b="0" lang="da-DK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pic>
        <p:nvPicPr>
          <p:cNvPr id="182" name="Picture 2" descr="Ingen tilgængelig beskrivelse."/>
          <p:cNvPicPr/>
          <p:nvPr/>
        </p:nvPicPr>
        <p:blipFill>
          <a:blip r:embed="rId1"/>
          <a:stretch/>
        </p:blipFill>
        <p:spPr>
          <a:xfrm>
            <a:off x="7246800" y="365040"/>
            <a:ext cx="4632480" cy="617652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da-DK" sz="44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Brystcancer</a:t>
            </a:r>
            <a:endParaRPr b="0" lang="da-DK" sz="4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84" name="PlaceHolder 2"/>
          <p:cNvSpPr>
            <a:spLocks noGrp="1"/>
          </p:cNvSpPr>
          <p:nvPr>
            <p:ph/>
          </p:nvPr>
        </p:nvSpPr>
        <p:spPr>
          <a:xfrm>
            <a:off x="838080" y="1690560"/>
            <a:ext cx="6789240" cy="4883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62500" lnSpcReduction="19999"/>
          </a:bodyPr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ff0000"/>
              </a:buClr>
              <a:buFont typeface="Arial"/>
              <a:buChar char="•"/>
            </a:pPr>
            <a:r>
              <a:rPr b="0" lang="da-DK" sz="2800" strike="noStrike" u="none">
                <a:solidFill>
                  <a:srgbClr val="ff0000"/>
                </a:solidFill>
                <a:effectLst/>
                <a:uFillTx/>
                <a:latin typeface="Calibri"/>
              </a:rPr>
              <a:t>Hyppigste cancer hos kvinder </a:t>
            </a:r>
            <a:endParaRPr b="0" lang="da-DK" sz="2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685800" indent="-228600" defTabSz="91440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da-DK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Livstidsrisikoen for at få brystkræft er 10% </a:t>
            </a:r>
            <a:endParaRPr b="0" lang="da-DK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da-DK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Dødeligheden er faldende (overlevelse ca. 75%)</a:t>
            </a:r>
            <a:br>
              <a:rPr sz="2800"/>
            </a:br>
            <a:r>
              <a:rPr b="0" lang="da-DK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 </a:t>
            </a:r>
            <a:endParaRPr b="0" lang="da-DK" sz="2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1" lang="da-DK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Diagnose</a:t>
            </a:r>
            <a:endParaRPr b="0" lang="da-DK" sz="2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685800" indent="-228600" defTabSz="91440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1" lang="da-DK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Tripeldiagnostik (klinisk undersøgelse, mammografi og ultralyd med biopsi)</a:t>
            </a:r>
            <a:endParaRPr b="0" lang="da-DK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685800" indent="-228600" defTabSz="91440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da-DK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Mammografi </a:t>
            </a:r>
            <a:endParaRPr b="0" lang="da-DK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143000" indent="-228600" defTabSz="91440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da-DK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Screening af kvinder mellem 50 og 69 år </a:t>
            </a:r>
            <a:br>
              <a:rPr sz="2400"/>
            </a:br>
            <a:r>
              <a:rPr b="0" lang="da-DK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 </a:t>
            </a:r>
            <a:endParaRPr b="0" lang="da-DK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da-DK" sz="2800" strike="noStrike" u="sng">
                <a:solidFill>
                  <a:schemeClr val="dk1"/>
                </a:solidFill>
                <a:effectLst/>
                <a:uFillTx/>
                <a:latin typeface="Calibri"/>
              </a:rPr>
              <a:t>Lokalmetastaserer</a:t>
            </a:r>
            <a:r>
              <a:rPr b="0" lang="da-DK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 til lymfeknuder i aksillen </a:t>
            </a:r>
            <a:endParaRPr b="0" lang="da-DK" sz="2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da-DK" sz="2800" strike="noStrike" u="sng">
                <a:solidFill>
                  <a:schemeClr val="dk1"/>
                </a:solidFill>
                <a:effectLst/>
                <a:uFillTx/>
                <a:latin typeface="Calibri"/>
              </a:rPr>
              <a:t>Fjernmetastaserer</a:t>
            </a:r>
            <a:r>
              <a:rPr b="0" lang="da-DK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 til </a:t>
            </a:r>
            <a:r>
              <a:rPr b="0" lang="da-DK" sz="2800" strike="noStrike" u="none">
                <a:solidFill>
                  <a:srgbClr val="ff0000"/>
                </a:solidFill>
                <a:effectLst/>
                <a:uFillTx/>
                <a:latin typeface="Calibri"/>
              </a:rPr>
              <a:t>knogler, lunger og lever</a:t>
            </a:r>
            <a:br>
              <a:rPr sz="2800"/>
            </a:br>
            <a:r>
              <a:rPr b="0" lang="da-DK" sz="2800" strike="noStrike" u="none">
                <a:solidFill>
                  <a:srgbClr val="ff0000"/>
                </a:solidFill>
                <a:effectLst/>
                <a:uFillTx/>
                <a:latin typeface="Calibri"/>
              </a:rPr>
              <a:t> </a:t>
            </a:r>
            <a:endParaRPr b="0" lang="da-DK" sz="2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ff0000"/>
              </a:buClr>
              <a:buFont typeface="Arial"/>
              <a:buChar char="•"/>
            </a:pPr>
            <a:r>
              <a:rPr b="1" lang="da-DK" sz="2800" strike="noStrike" u="none">
                <a:solidFill>
                  <a:srgbClr val="ff0000"/>
                </a:solidFill>
                <a:effectLst/>
                <a:uFillTx/>
                <a:latin typeface="Calibri"/>
              </a:rPr>
              <a:t>Brystkræft kan sent give recidiv</a:t>
            </a:r>
            <a:r>
              <a:rPr b="0" lang="da-DK" sz="2800" strike="noStrike" u="none">
                <a:solidFill>
                  <a:srgbClr val="ff0000"/>
                </a:solidFill>
                <a:effectLst/>
                <a:uFillTx/>
                <a:latin typeface="Calibri"/>
              </a:rPr>
              <a:t> </a:t>
            </a:r>
            <a:endParaRPr b="0" lang="da-DK" sz="2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685800" indent="-228600" defTabSz="91440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da-DK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50 % ses mere end fem år efter primærdiagnosen</a:t>
            </a:r>
            <a:endParaRPr b="0" lang="da-DK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</a:pPr>
            <a:endParaRPr b="0" lang="da-DK" sz="2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</a:pPr>
            <a:endParaRPr b="0" lang="da-DK" sz="2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pic>
        <p:nvPicPr>
          <p:cNvPr id="185" name="Picture 3" descr=""/>
          <p:cNvPicPr/>
          <p:nvPr/>
        </p:nvPicPr>
        <p:blipFill>
          <a:blip r:embed="rId1"/>
          <a:stretch/>
        </p:blipFill>
        <p:spPr>
          <a:xfrm>
            <a:off x="7731360" y="1406160"/>
            <a:ext cx="4286520" cy="460656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82" dur="indefinite" restart="never" nodeType="tmRoot">
          <p:childTnLst>
            <p:seq>
              <p:cTn id="483" dur="indefinite" nodeType="mainSeq">
                <p:childTnLst>
                  <p:par>
                    <p:cTn id="484" fill="hold">
                      <p:stCondLst>
                        <p:cond delay="indefinite"/>
                      </p:stCondLst>
                      <p:childTnLst>
                        <p:par>
                          <p:cTn id="485" fill="hold">
                            <p:stCondLst>
                              <p:cond delay="0"/>
                            </p:stCondLst>
                            <p:childTnLst>
                              <p:par>
                                <p:cTn id="486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Picture 4" descr="Brystbevarende operation (lumpektomi) | Regionshospitalet Viborg -  Hospitalsenhed Midt"/>
          <p:cNvPicPr/>
          <p:nvPr/>
        </p:nvPicPr>
        <p:blipFill>
          <a:blip r:embed="rId1"/>
          <a:stretch/>
        </p:blipFill>
        <p:spPr>
          <a:xfrm>
            <a:off x="8968320" y="-162000"/>
            <a:ext cx="3223080" cy="31518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8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da-DK" sz="44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Brystcancer</a:t>
            </a:r>
            <a:endParaRPr b="0" lang="da-DK" sz="4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88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8247600" cy="4667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228600" indent="-228600" defTabSz="914400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da-DK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Ubehandlet = død</a:t>
            </a:r>
            <a:endParaRPr b="0" lang="da-DK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685800" indent="-228600" defTabSz="914400">
              <a:lnSpc>
                <a:spcPct val="15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da-DK" sz="1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Overlevelse ubehandlet er max tre år </a:t>
            </a:r>
            <a:endParaRPr b="0" lang="da-DK" sz="1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228600" indent="-228600" defTabSz="914400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1" lang="da-DK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Behandling </a:t>
            </a:r>
            <a:endParaRPr b="0" lang="da-DK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685800" indent="-228600" defTabSz="914400">
              <a:lnSpc>
                <a:spcPct val="150000"/>
              </a:lnSpc>
              <a:spcBef>
                <a:spcPts val="499"/>
              </a:spcBef>
              <a:buClr>
                <a:srgbClr val="ff0000"/>
              </a:buClr>
              <a:buFont typeface="Arial"/>
              <a:buChar char="•"/>
            </a:pPr>
            <a:r>
              <a:rPr b="0" lang="da-DK" sz="1600" strike="noStrike" u="none">
                <a:solidFill>
                  <a:srgbClr val="ff0000"/>
                </a:solidFill>
                <a:effectLst/>
                <a:uFillTx/>
                <a:latin typeface="Calibri"/>
              </a:rPr>
              <a:t>Primær behandling er kirurgisk fjernelse af tumor og metastaser, hvis muligt</a:t>
            </a:r>
            <a:endParaRPr b="0" lang="da-DK" sz="16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685800" indent="-228600" defTabSz="914400">
              <a:lnSpc>
                <a:spcPct val="15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da-DK" sz="16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Langt de fleste får dog recidiv ved kirurgi alene </a:t>
            </a:r>
            <a:endParaRPr b="0" lang="da-DK" sz="16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457200" indent="0" defTabSz="914400">
              <a:lnSpc>
                <a:spcPct val="15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da-DK" sz="16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      </a:t>
            </a:r>
            <a:r>
              <a:rPr b="0" lang="da-DK" sz="1600" strike="noStrike" u="none">
                <a:solidFill>
                  <a:schemeClr val="dk1"/>
                </a:solidFill>
                <a:effectLst/>
                <a:uFillTx/>
                <a:latin typeface="Wingdings"/>
              </a:rPr>
              <a:t></a:t>
            </a:r>
            <a:r>
              <a:rPr b="0" lang="da-DK" sz="16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 </a:t>
            </a:r>
            <a:r>
              <a:rPr b="0" lang="da-DK" sz="1600" strike="noStrike" u="none">
                <a:solidFill>
                  <a:srgbClr val="ff0000"/>
                </a:solidFill>
                <a:effectLst/>
                <a:uFillTx/>
                <a:latin typeface="Calibri"/>
              </a:rPr>
              <a:t>95% får adjuverende kemo, anti-hormonterapi eller stråler </a:t>
            </a:r>
            <a:endParaRPr b="0" lang="da-DK" sz="16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228600" indent="-228600" defTabSz="914400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1" lang="da-DK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Kirurgi</a:t>
            </a:r>
            <a:endParaRPr b="0" lang="da-DK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685800" indent="-228600" defTabSz="914400">
              <a:lnSpc>
                <a:spcPct val="150000"/>
              </a:lnSpc>
              <a:spcBef>
                <a:spcPts val="499"/>
              </a:spcBef>
              <a:buClr>
                <a:srgbClr val="ff0000"/>
              </a:buClr>
              <a:buFont typeface="Arial"/>
              <a:buChar char="•"/>
              <a:tabLst>
                <a:tab algn="l" pos="0"/>
              </a:tabLst>
            </a:pPr>
            <a:r>
              <a:rPr b="0" lang="da-DK" sz="1600" strike="noStrike" u="none">
                <a:solidFill>
                  <a:srgbClr val="ff0000"/>
                </a:solidFill>
                <a:effectLst/>
                <a:uFillTx/>
                <a:latin typeface="Calibri"/>
              </a:rPr>
              <a:t>Lumpektomi (brystbevarende operation (70%) )</a:t>
            </a:r>
            <a:endParaRPr b="0" lang="da-DK" sz="16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685800" indent="-228600" defTabSz="914400">
              <a:lnSpc>
                <a:spcPct val="150000"/>
              </a:lnSpc>
              <a:spcBef>
                <a:spcPts val="499"/>
              </a:spcBef>
              <a:buClr>
                <a:srgbClr val="ff0000"/>
              </a:buClr>
              <a:buFont typeface="Arial"/>
              <a:buChar char="•"/>
              <a:tabLst>
                <a:tab algn="l" pos="0"/>
              </a:tabLst>
            </a:pPr>
            <a:r>
              <a:rPr b="0" lang="da-DK" sz="1600" strike="noStrike" u="none">
                <a:solidFill>
                  <a:srgbClr val="ff0000"/>
                </a:solidFill>
                <a:effectLst/>
                <a:uFillTx/>
                <a:latin typeface="Calibri"/>
              </a:rPr>
              <a:t>Mastektomi (fjernelse af hele brystet)</a:t>
            </a:r>
            <a:endParaRPr b="0" lang="da-DK" sz="16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pic>
        <p:nvPicPr>
          <p:cNvPr id="189" name="Picture 2" descr="Karen Schultz | At være for forfængelig"/>
          <p:cNvPicPr/>
          <p:nvPr/>
        </p:nvPicPr>
        <p:blipFill>
          <a:blip r:embed="rId2"/>
          <a:stretch/>
        </p:blipFill>
        <p:spPr>
          <a:xfrm>
            <a:off x="9213480" y="2893680"/>
            <a:ext cx="2850840" cy="384768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da-DK" sz="44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Highlights fra undervisning – lektion 4 </a:t>
            </a:r>
            <a:endParaRPr b="0" lang="da-DK" sz="4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graphicFrame>
        <p:nvGraphicFramePr>
          <p:cNvPr id="4" name="Diagram4"/>
          <p:cNvGraphicFramePr/>
          <p:nvPr>
            <p:extLst>
              <p:ext uri="{D42A27DB-BD31-4B8C-83A1-F6EECF244321}">
                <p14:modId xmlns:p14="http://schemas.microsoft.com/office/powerpoint/2010/main" val="1304585411"/>
              </p:ext>
            </p:extLst>
          </p:nvPr>
        </p:nvGraphicFramePr>
        <p:xfrm>
          <a:off x="838080" y="1825560"/>
          <a:ext cx="10515240" cy="43509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da-DK" sz="44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Ulcus ventriculi et duodeni </a:t>
            </a:r>
            <a:br>
              <a:rPr sz="4400"/>
            </a:br>
            <a:endParaRPr b="0" lang="da-DK" sz="4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92" name="PlaceHolder 2"/>
          <p:cNvSpPr>
            <a:spLocks noGrp="1"/>
          </p:cNvSpPr>
          <p:nvPr>
            <p:ph/>
          </p:nvPr>
        </p:nvSpPr>
        <p:spPr>
          <a:xfrm>
            <a:off x="838080" y="1466280"/>
            <a:ext cx="10515240" cy="5026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da-DK" sz="16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Opstår som følge af mavesyre samt én eller flere andre faktorer, som nedsætter maveslimhindens forsvar</a:t>
            </a:r>
            <a:endParaRPr b="0" lang="da-DK" sz="16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685800" indent="-228600" defTabSz="914400">
              <a:lnSpc>
                <a:spcPct val="100000"/>
              </a:lnSpc>
              <a:spcBef>
                <a:spcPts val="499"/>
              </a:spcBef>
              <a:buClr>
                <a:srgbClr val="ff0000"/>
              </a:buClr>
              <a:buFont typeface="Arial"/>
              <a:buChar char="•"/>
            </a:pPr>
            <a:r>
              <a:rPr b="0" lang="da-DK" sz="1600" strike="noStrike" u="none">
                <a:solidFill>
                  <a:srgbClr val="ff0000"/>
                </a:solidFill>
                <a:effectLst/>
                <a:uFillTx/>
                <a:latin typeface="Calibri"/>
              </a:rPr>
              <a:t>Helicobacter polyori</a:t>
            </a:r>
            <a:endParaRPr b="0" lang="da-DK" sz="16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685800" indent="-228600" defTabSz="91440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da-DK" sz="16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Længerevarende indtag af </a:t>
            </a:r>
            <a:r>
              <a:rPr b="0" lang="da-DK" sz="1600" strike="noStrike" u="none">
                <a:solidFill>
                  <a:srgbClr val="ff0000"/>
                </a:solidFill>
                <a:effectLst/>
                <a:uFillTx/>
                <a:latin typeface="Calibri"/>
              </a:rPr>
              <a:t>NSAID</a:t>
            </a:r>
            <a:r>
              <a:rPr b="0" lang="da-DK" sz="16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 eller hjertemagnyl </a:t>
            </a:r>
            <a:endParaRPr b="0" lang="da-DK" sz="16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685800" indent="-228600" defTabSz="91440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i="1" lang="da-DK" sz="16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Stress-ulcus</a:t>
            </a:r>
            <a:r>
              <a:rPr b="0" lang="da-DK" sz="16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 (kan opstå i forbindelse med akut, svær sygdom) </a:t>
            </a:r>
            <a:endParaRPr b="0" lang="da-DK" sz="16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228600" indent="-228600" defTabSz="91440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1" lang="da-DK" sz="16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Symptomer</a:t>
            </a:r>
            <a:r>
              <a:rPr b="0" lang="da-DK" sz="16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 </a:t>
            </a:r>
            <a:endParaRPr b="0" lang="da-DK" sz="16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685800" indent="-228600" defTabSz="91440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da-DK" sz="16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Dyspepsi </a:t>
            </a:r>
            <a:endParaRPr b="0" lang="da-DK" sz="16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228600" indent="-228600" defTabSz="91440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1" lang="da-DK" sz="16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Diagnose</a:t>
            </a:r>
            <a:endParaRPr b="0" lang="da-DK" sz="16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685800" indent="-228600" defTabSz="91440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da-DK" sz="16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Gastroskopi </a:t>
            </a:r>
            <a:endParaRPr b="0" lang="da-DK" sz="16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685800" indent="-228600" defTabSz="91440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i="1" lang="da-DK" sz="16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Helicobacter pylori</a:t>
            </a:r>
            <a:r>
              <a:rPr b="0" lang="da-DK" sz="16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 kan påvises ved pusteprøve eller i afføring </a:t>
            </a:r>
            <a:endParaRPr b="0" lang="da-DK" sz="16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228600" indent="-228600" defTabSz="91440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1" lang="da-DK" sz="16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Behandling </a:t>
            </a:r>
            <a:endParaRPr b="0" lang="da-DK" sz="16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685800" indent="-228600" defTabSz="91440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da-DK" sz="16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Symptomlindring</a:t>
            </a:r>
            <a:endParaRPr b="0" lang="da-DK" sz="16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685800" indent="-228600" defTabSz="91440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da-DK" sz="16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Fjerne udløsende årsag </a:t>
            </a:r>
            <a:endParaRPr b="0" lang="da-DK" sz="16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228600" indent="-228600" defTabSz="91440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1" lang="da-DK" sz="16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Komplikationer</a:t>
            </a:r>
            <a:endParaRPr b="0" lang="da-DK" sz="16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685800" indent="-228600" defTabSz="914400">
              <a:lnSpc>
                <a:spcPct val="100000"/>
              </a:lnSpc>
              <a:spcBef>
                <a:spcPts val="499"/>
              </a:spcBef>
              <a:buClr>
                <a:srgbClr val="ff0000"/>
              </a:buClr>
              <a:buFont typeface="Arial"/>
              <a:buChar char="•"/>
            </a:pPr>
            <a:r>
              <a:rPr b="1" lang="da-DK" sz="1600" strike="noStrike" u="none">
                <a:solidFill>
                  <a:srgbClr val="ff0000"/>
                </a:solidFill>
                <a:effectLst/>
                <a:uFillTx/>
                <a:latin typeface="Calibri"/>
              </a:rPr>
              <a:t>Blødning</a:t>
            </a:r>
            <a:endParaRPr b="0" lang="da-DK" sz="16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685800" indent="-228600" defTabSz="914400">
              <a:lnSpc>
                <a:spcPct val="100000"/>
              </a:lnSpc>
              <a:spcBef>
                <a:spcPts val="499"/>
              </a:spcBef>
              <a:buClr>
                <a:srgbClr val="ff0000"/>
              </a:buClr>
              <a:buFont typeface="Arial"/>
              <a:buChar char="•"/>
            </a:pPr>
            <a:r>
              <a:rPr b="1" lang="da-DK" sz="1600" strike="noStrike" u="none">
                <a:solidFill>
                  <a:srgbClr val="ff0000"/>
                </a:solidFill>
                <a:effectLst/>
                <a:uFillTx/>
                <a:latin typeface="Calibri"/>
              </a:rPr>
              <a:t>Perforation </a:t>
            </a:r>
            <a:endParaRPr b="0" lang="da-DK" sz="16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pic>
        <p:nvPicPr>
          <p:cNvPr id="193" name="Picture 2" descr="Mavesår - Wikipedia, den frie encyklopædi"/>
          <p:cNvPicPr/>
          <p:nvPr/>
        </p:nvPicPr>
        <p:blipFill>
          <a:blip r:embed="rId1"/>
          <a:stretch/>
        </p:blipFill>
        <p:spPr>
          <a:xfrm>
            <a:off x="8103960" y="2719080"/>
            <a:ext cx="3830760" cy="390744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88" dur="indefinite" restart="never" nodeType="tmRoot">
          <p:childTnLst>
            <p:seq>
              <p:cTn id="489" dur="indefinite" nodeType="mainSeq">
                <p:childTnLst>
                  <p:par>
                    <p:cTn id="490" fill="hold">
                      <p:stCondLst>
                        <p:cond delay="indefinite"/>
                      </p:stCondLst>
                      <p:childTnLst>
                        <p:par>
                          <p:cTn id="491" fill="hold">
                            <p:stCondLst>
                              <p:cond delay="0"/>
                            </p:stCondLst>
                            <p:childTnLst>
                              <p:par>
                                <p:cTn id="492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4" fill="hold">
                      <p:stCondLst>
                        <p:cond delay="indefinite"/>
                      </p:stCondLst>
                      <p:childTnLst>
                        <p:par>
                          <p:cTn id="495" fill="hold">
                            <p:stCondLst>
                              <p:cond delay="0"/>
                            </p:stCondLst>
                            <p:childTnLst>
                              <p:par>
                                <p:cTn id="496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8" fill="hold">
                      <p:stCondLst>
                        <p:cond delay="indefinite"/>
                      </p:stCondLst>
                      <p:childTnLst>
                        <p:par>
                          <p:cTn id="499" fill="hold">
                            <p:stCondLst>
                              <p:cond delay="0"/>
                            </p:stCondLst>
                            <p:childTnLst>
                              <p:par>
                                <p:cTn id="500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2" fill="hold">
                      <p:stCondLst>
                        <p:cond delay="indefinite"/>
                      </p:stCondLst>
                      <p:childTnLst>
                        <p:par>
                          <p:cTn id="503" fill="hold">
                            <p:stCondLst>
                              <p:cond delay="0"/>
                            </p:stCondLst>
                            <p:childTnLst>
                              <p:par>
                                <p:cTn id="504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6" fill="hold">
                      <p:stCondLst>
                        <p:cond delay="indefinite"/>
                      </p:stCondLst>
                      <p:childTnLst>
                        <p:par>
                          <p:cTn id="507" fill="hold">
                            <p:stCondLst>
                              <p:cond delay="0"/>
                            </p:stCondLst>
                            <p:childTnLst>
                              <p:par>
                                <p:cTn id="508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0" fill="hold">
                      <p:stCondLst>
                        <p:cond delay="indefinite"/>
                      </p:stCondLst>
                      <p:childTnLst>
                        <p:par>
                          <p:cTn id="511" fill="hold">
                            <p:stCondLst>
                              <p:cond delay="0"/>
                            </p:stCondLst>
                            <p:childTnLst>
                              <p:par>
                                <p:cTn id="512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4" fill="hold">
                      <p:stCondLst>
                        <p:cond delay="indefinite"/>
                      </p:stCondLst>
                      <p:childTnLst>
                        <p:par>
                          <p:cTn id="515" fill="hold">
                            <p:stCondLst>
                              <p:cond delay="0"/>
                            </p:stCondLst>
                            <p:childTnLst>
                              <p:par>
                                <p:cTn id="516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8" fill="hold">
                      <p:stCondLst>
                        <p:cond delay="indefinite"/>
                      </p:stCondLst>
                      <p:childTnLst>
                        <p:par>
                          <p:cTn id="519" fill="hold">
                            <p:stCondLst>
                              <p:cond delay="0"/>
                            </p:stCondLst>
                            <p:childTnLst>
                              <p:par>
                                <p:cTn id="520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2" fill="hold">
                      <p:stCondLst>
                        <p:cond delay="indefinite"/>
                      </p:stCondLst>
                      <p:childTnLst>
                        <p:par>
                          <p:cTn id="523" fill="hold">
                            <p:stCondLst>
                              <p:cond delay="0"/>
                            </p:stCondLst>
                            <p:childTnLst>
                              <p:par>
                                <p:cTn id="524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6" fill="hold">
                      <p:stCondLst>
                        <p:cond delay="indefinite"/>
                      </p:stCondLst>
                      <p:childTnLst>
                        <p:par>
                          <p:cTn id="527" fill="hold">
                            <p:stCondLst>
                              <p:cond delay="0"/>
                            </p:stCondLst>
                            <p:childTnLst>
                              <p:par>
                                <p:cTn id="528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0" fill="hold">
                      <p:stCondLst>
                        <p:cond delay="indefinite"/>
                      </p:stCondLst>
                      <p:childTnLst>
                        <p:par>
                          <p:cTn id="531" fill="hold">
                            <p:stCondLst>
                              <p:cond delay="0"/>
                            </p:stCondLst>
                            <p:childTnLst>
                              <p:par>
                                <p:cTn id="532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4" fill="hold">
                      <p:stCondLst>
                        <p:cond delay="indefinite"/>
                      </p:stCondLst>
                      <p:childTnLst>
                        <p:par>
                          <p:cTn id="535" fill="hold">
                            <p:stCondLst>
                              <p:cond delay="0"/>
                            </p:stCondLst>
                            <p:childTnLst>
                              <p:par>
                                <p:cTn id="536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8" fill="hold">
                      <p:stCondLst>
                        <p:cond delay="indefinite"/>
                      </p:stCondLst>
                      <p:childTnLst>
                        <p:par>
                          <p:cTn id="539" fill="hold">
                            <p:stCondLst>
                              <p:cond delay="0"/>
                            </p:stCondLst>
                            <p:childTnLst>
                              <p:par>
                                <p:cTn id="540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2" fill="hold">
                      <p:stCondLst>
                        <p:cond delay="indefinite"/>
                      </p:stCondLst>
                      <p:childTnLst>
                        <p:par>
                          <p:cTn id="543" fill="hold">
                            <p:stCondLst>
                              <p:cond delay="0"/>
                            </p:stCondLst>
                            <p:childTnLst>
                              <p:par>
                                <p:cTn id="544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6" fill="hold">
                      <p:stCondLst>
                        <p:cond delay="indefinite"/>
                      </p:stCondLst>
                      <p:childTnLst>
                        <p:par>
                          <p:cTn id="547" fill="hold">
                            <p:stCondLst>
                              <p:cond delay="0"/>
                            </p:stCondLst>
                            <p:childTnLst>
                              <p:par>
                                <p:cTn id="548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da-DK" sz="44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Laktoseintolerans  </a:t>
            </a:r>
            <a:endParaRPr b="0" lang="da-DK" sz="4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95" name="PlaceHolder 2"/>
          <p:cNvSpPr>
            <a:spLocks noGrp="1"/>
          </p:cNvSpPr>
          <p:nvPr>
            <p:ph/>
          </p:nvPr>
        </p:nvSpPr>
        <p:spPr>
          <a:xfrm>
            <a:off x="838080" y="1594800"/>
            <a:ext cx="10515240" cy="5177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lnSpcReduction="9999"/>
          </a:bodyPr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404040"/>
              </a:buClr>
              <a:buFont typeface="Arial"/>
              <a:buChar char="•"/>
            </a:pPr>
            <a:r>
              <a:rPr b="1" lang="da-DK" sz="1800" strike="noStrike" u="none">
                <a:solidFill>
                  <a:srgbClr val="404040"/>
                </a:solidFill>
                <a:effectLst/>
                <a:uFillTx/>
                <a:latin typeface="Calibri"/>
              </a:rPr>
              <a:t>Symptomer</a:t>
            </a:r>
            <a:endParaRPr b="0" lang="da-DK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685800" indent="-228600" defTabSz="91440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da-DK" sz="1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Diarré </a:t>
            </a:r>
            <a:endParaRPr b="0" lang="da-DK" sz="1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685800" indent="-228600" defTabSz="91440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da-DK" sz="1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Mavesmerter </a:t>
            </a:r>
            <a:endParaRPr b="0" lang="da-DK" sz="1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685800" indent="-228600" defTabSz="91440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da-DK" sz="1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Oppustethed </a:t>
            </a:r>
            <a:endParaRPr b="0" lang="da-DK" sz="1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1" lang="da-DK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Årsag</a:t>
            </a:r>
            <a:endParaRPr b="0" lang="da-DK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685800" indent="-228600" defTabSz="914400">
              <a:lnSpc>
                <a:spcPct val="120000"/>
              </a:lnSpc>
              <a:spcBef>
                <a:spcPts val="499"/>
              </a:spcBef>
              <a:buClr>
                <a:srgbClr val="ff0000"/>
              </a:buClr>
              <a:buFont typeface="Arial"/>
              <a:buChar char="•"/>
            </a:pPr>
            <a:r>
              <a:rPr b="0" lang="da-DK" sz="1400" strike="noStrike" u="none">
                <a:solidFill>
                  <a:srgbClr val="ff0000"/>
                </a:solidFill>
                <a:effectLst/>
                <a:uFillTx/>
                <a:latin typeface="Calibri"/>
              </a:rPr>
              <a:t>Mangel på laktase enzymet</a:t>
            </a:r>
            <a:endParaRPr b="0" lang="da-DK" sz="1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1" lang="da-DK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Diagnose</a:t>
            </a:r>
            <a:endParaRPr b="0" lang="da-DK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685800" indent="-228600" defTabSz="91440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da-DK" sz="1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Blodprøve, som kan vise genfejl</a:t>
            </a:r>
            <a:endParaRPr b="0" lang="da-DK" sz="1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685800" indent="-228600" defTabSz="91440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da-DK" sz="1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Biopsi fra duodenum </a:t>
            </a:r>
            <a:endParaRPr b="0" lang="da-DK" sz="1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1" lang="da-DK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Behandling</a:t>
            </a:r>
            <a:endParaRPr b="0" lang="da-DK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685800" indent="-228600" defTabSz="914400">
              <a:lnSpc>
                <a:spcPct val="120000"/>
              </a:lnSpc>
              <a:spcBef>
                <a:spcPts val="499"/>
              </a:spcBef>
              <a:buClr>
                <a:srgbClr val="ff0000"/>
              </a:buClr>
              <a:buFont typeface="Arial"/>
              <a:buChar char="•"/>
            </a:pPr>
            <a:r>
              <a:rPr b="0" lang="da-DK" sz="1400" strike="noStrike" u="none">
                <a:solidFill>
                  <a:srgbClr val="ff0000"/>
                </a:solidFill>
                <a:effectLst/>
                <a:uFillTx/>
                <a:latin typeface="Calibri"/>
              </a:rPr>
              <a:t>Laktosefri diæt </a:t>
            </a:r>
            <a:endParaRPr b="0" lang="da-DK" sz="1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685800" indent="-228600" defTabSz="914400">
              <a:lnSpc>
                <a:spcPct val="120000"/>
              </a:lnSpc>
              <a:spcBef>
                <a:spcPts val="499"/>
              </a:spcBef>
              <a:buClr>
                <a:srgbClr val="ff0000"/>
              </a:buClr>
              <a:buFont typeface="Arial"/>
              <a:buChar char="•"/>
            </a:pPr>
            <a:r>
              <a:rPr b="0" lang="da-DK" sz="1400" strike="noStrike" u="none">
                <a:solidFill>
                  <a:srgbClr val="ff0000"/>
                </a:solidFill>
                <a:effectLst/>
                <a:uFillTx/>
                <a:latin typeface="Calibri"/>
              </a:rPr>
              <a:t>Evt. laktase-piller </a:t>
            </a:r>
            <a:br>
              <a:rPr sz="1800"/>
            </a:br>
            <a:r>
              <a:rPr b="0" lang="da-DK" sz="1800" strike="noStrike" u="none">
                <a:solidFill>
                  <a:srgbClr val="404040"/>
                </a:solidFill>
                <a:effectLst/>
                <a:uFillTx/>
                <a:latin typeface="Calibri"/>
              </a:rPr>
              <a:t> </a:t>
            </a:r>
            <a:endParaRPr b="0" lang="da-DK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da-DK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95-98% af voksne i Danmark kan fint tåle laktose</a:t>
            </a:r>
            <a:endParaRPr b="0" lang="da-DK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da-DK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Laktoseintolerans medfører </a:t>
            </a:r>
            <a:r>
              <a:rPr b="1" lang="da-DK" sz="1800" strike="noStrike" u="sng">
                <a:solidFill>
                  <a:srgbClr val="ff0000"/>
                </a:solidFill>
                <a:effectLst/>
                <a:uFillTx/>
                <a:latin typeface="Calibri"/>
              </a:rPr>
              <a:t>ingen</a:t>
            </a:r>
            <a:r>
              <a:rPr b="0" lang="da-DK" sz="1800" strike="noStrike" u="none">
                <a:solidFill>
                  <a:srgbClr val="ff0000"/>
                </a:solidFill>
                <a:effectLst/>
                <a:uFillTx/>
                <a:latin typeface="Calibri"/>
              </a:rPr>
              <a:t> skade på tarmsystemet</a:t>
            </a:r>
            <a:endParaRPr b="0" lang="da-DK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pic>
        <p:nvPicPr>
          <p:cNvPr id="196" name="Picture 2" descr="Image result for lactose intolerance"/>
          <p:cNvPicPr/>
          <p:nvPr/>
        </p:nvPicPr>
        <p:blipFill>
          <a:blip r:embed="rId1"/>
          <a:stretch/>
        </p:blipFill>
        <p:spPr>
          <a:xfrm>
            <a:off x="6188040" y="1935360"/>
            <a:ext cx="5424120" cy="318780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50" dur="indefinite" restart="never" nodeType="tmRoot">
          <p:childTnLst>
            <p:seq>
              <p:cTn id="551" dur="indefinite" nodeType="mainSeq">
                <p:childTnLst>
                  <p:par>
                    <p:cTn id="552" fill="hold">
                      <p:stCondLst>
                        <p:cond delay="indefinite"/>
                      </p:stCondLst>
                      <p:childTnLst>
                        <p:par>
                          <p:cTn id="553" fill="hold">
                            <p:stCondLst>
                              <p:cond delay="0"/>
                            </p:stCondLst>
                            <p:childTnLst>
                              <p:par>
                                <p:cTn id="554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6" fill="hold">
                      <p:stCondLst>
                        <p:cond delay="indefinite"/>
                      </p:stCondLst>
                      <p:childTnLst>
                        <p:par>
                          <p:cTn id="557" fill="hold">
                            <p:stCondLst>
                              <p:cond delay="0"/>
                            </p:stCondLst>
                            <p:childTnLst>
                              <p:par>
                                <p:cTn id="558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0" fill="hold">
                      <p:stCondLst>
                        <p:cond delay="indefinite"/>
                      </p:stCondLst>
                      <p:childTnLst>
                        <p:par>
                          <p:cTn id="561" fill="hold">
                            <p:stCondLst>
                              <p:cond delay="0"/>
                            </p:stCondLst>
                            <p:childTnLst>
                              <p:par>
                                <p:cTn id="562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4" fill="hold">
                      <p:stCondLst>
                        <p:cond delay="indefinite"/>
                      </p:stCondLst>
                      <p:childTnLst>
                        <p:par>
                          <p:cTn id="565" fill="hold">
                            <p:stCondLst>
                              <p:cond delay="0"/>
                            </p:stCondLst>
                            <p:childTnLst>
                              <p:par>
                                <p:cTn id="566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8" fill="hold">
                      <p:stCondLst>
                        <p:cond delay="indefinite"/>
                      </p:stCondLst>
                      <p:childTnLst>
                        <p:par>
                          <p:cTn id="569" fill="hold">
                            <p:stCondLst>
                              <p:cond delay="0"/>
                            </p:stCondLst>
                            <p:childTnLst>
                              <p:par>
                                <p:cTn id="570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2" fill="hold">
                      <p:stCondLst>
                        <p:cond delay="indefinite"/>
                      </p:stCondLst>
                      <p:childTnLst>
                        <p:par>
                          <p:cTn id="573" fill="hold">
                            <p:stCondLst>
                              <p:cond delay="0"/>
                            </p:stCondLst>
                            <p:childTnLst>
                              <p:par>
                                <p:cTn id="574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6" fill="hold">
                      <p:stCondLst>
                        <p:cond delay="indefinite"/>
                      </p:stCondLst>
                      <p:childTnLst>
                        <p:par>
                          <p:cTn id="577" fill="hold">
                            <p:stCondLst>
                              <p:cond delay="0"/>
                            </p:stCondLst>
                            <p:childTnLst>
                              <p:par>
                                <p:cTn id="578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0" fill="hold">
                      <p:stCondLst>
                        <p:cond delay="indefinite"/>
                      </p:stCondLst>
                      <p:childTnLst>
                        <p:par>
                          <p:cTn id="581" fill="hold">
                            <p:stCondLst>
                              <p:cond delay="0"/>
                            </p:stCondLst>
                            <p:childTnLst>
                              <p:par>
                                <p:cTn id="582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4" fill="hold">
                      <p:stCondLst>
                        <p:cond delay="indefinite"/>
                      </p:stCondLst>
                      <p:childTnLst>
                        <p:par>
                          <p:cTn id="585" fill="hold">
                            <p:stCondLst>
                              <p:cond delay="0"/>
                            </p:stCondLst>
                            <p:childTnLst>
                              <p:par>
                                <p:cTn id="586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8" fill="hold">
                      <p:stCondLst>
                        <p:cond delay="indefinite"/>
                      </p:stCondLst>
                      <p:childTnLst>
                        <p:par>
                          <p:cTn id="589" fill="hold">
                            <p:stCondLst>
                              <p:cond delay="0"/>
                            </p:stCondLst>
                            <p:childTnLst>
                              <p:par>
                                <p:cTn id="590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2" fill="hold">
                      <p:stCondLst>
                        <p:cond delay="indefinite"/>
                      </p:stCondLst>
                      <p:childTnLst>
                        <p:par>
                          <p:cTn id="593" fill="hold">
                            <p:stCondLst>
                              <p:cond delay="0"/>
                            </p:stCondLst>
                            <p:childTnLst>
                              <p:par>
                                <p:cTn id="594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6" fill="hold">
                      <p:stCondLst>
                        <p:cond delay="indefinite"/>
                      </p:stCondLst>
                      <p:childTnLst>
                        <p:par>
                          <p:cTn id="597" fill="hold">
                            <p:stCondLst>
                              <p:cond delay="0"/>
                            </p:stCondLst>
                            <p:childTnLst>
                              <p:par>
                                <p:cTn id="598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0" fill="hold">
                      <p:stCondLst>
                        <p:cond delay="indefinite"/>
                      </p:stCondLst>
                      <p:childTnLst>
                        <p:par>
                          <p:cTn id="601" fill="hold">
                            <p:stCondLst>
                              <p:cond delay="0"/>
                            </p:stCondLst>
                            <p:childTnLst>
                              <p:par>
                                <p:cTn id="602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4" fill="hold">
                      <p:stCondLst>
                        <p:cond delay="indefinite"/>
                      </p:stCondLst>
                      <p:childTnLst>
                        <p:par>
                          <p:cTn id="605" fill="hold">
                            <p:stCondLst>
                              <p:cond delay="0"/>
                            </p:stCondLst>
                            <p:childTnLst>
                              <p:par>
                                <p:cTn id="606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da-DK" sz="44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Cøliaki </a:t>
            </a:r>
            <a:endParaRPr b="0" lang="da-DK" sz="4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98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667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62500" lnSpcReduction="19999"/>
          </a:bodyPr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1" lang="da-DK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Cøliaki = </a:t>
            </a:r>
            <a:r>
              <a:rPr b="0" lang="da-DK" sz="2800" strike="noStrike" u="sng">
                <a:solidFill>
                  <a:schemeClr val="dk1"/>
                </a:solidFill>
                <a:effectLst/>
                <a:uFillTx/>
                <a:latin typeface="Calibri"/>
              </a:rPr>
              <a:t>glutenintolerans</a:t>
            </a:r>
            <a:endParaRPr b="0" lang="da-DK" sz="2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ff0000"/>
              </a:buClr>
              <a:buFont typeface="Arial"/>
              <a:buChar char="•"/>
            </a:pPr>
            <a:r>
              <a:rPr b="0" lang="da-DK" sz="2800" strike="noStrike" u="none">
                <a:solidFill>
                  <a:srgbClr val="ff0000"/>
                </a:solidFill>
                <a:effectLst/>
                <a:uFillTx/>
                <a:latin typeface="Calibri"/>
              </a:rPr>
              <a:t>Autoimmun tyndtarmssygdom</a:t>
            </a:r>
            <a:endParaRPr b="0" lang="da-DK" sz="2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685800" indent="-228600" defTabSz="91440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da-DK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0,5% af den voksne befolkning</a:t>
            </a:r>
            <a:endParaRPr b="0" lang="da-DK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da-DK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Indtag af gluten kan føre til ødelæggelse af tyndtarmen </a:t>
            </a:r>
            <a:r>
              <a:rPr b="0" lang="da-DK" sz="2800" strike="noStrike" u="none">
                <a:solidFill>
                  <a:schemeClr val="dk1"/>
                </a:solidFill>
                <a:effectLst/>
                <a:uFillTx/>
                <a:latin typeface="Wingdings"/>
              </a:rPr>
              <a:t></a:t>
            </a:r>
            <a:r>
              <a:rPr b="0" lang="da-DK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 </a:t>
            </a:r>
            <a:r>
              <a:rPr b="0" lang="da-DK" sz="2800" strike="noStrike" u="none">
                <a:solidFill>
                  <a:srgbClr val="ff0000"/>
                </a:solidFill>
                <a:effectLst/>
                <a:uFillTx/>
                <a:latin typeface="Calibri"/>
              </a:rPr>
              <a:t>villusatrofi = malabsorption </a:t>
            </a:r>
            <a:endParaRPr b="0" lang="da-DK" sz="2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1" lang="da-DK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Symptomer</a:t>
            </a:r>
            <a:r>
              <a:rPr b="0" lang="da-DK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 </a:t>
            </a:r>
            <a:endParaRPr b="0" lang="da-DK" sz="2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685800" indent="-228600" defTabSz="91440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da-DK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Diarré </a:t>
            </a:r>
            <a:endParaRPr b="0" lang="da-DK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685800" indent="-228600" defTabSz="91440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da-DK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Mavesmerter </a:t>
            </a:r>
            <a:endParaRPr b="0" lang="da-DK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685800" indent="-228600" defTabSz="91440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da-DK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Vægttab</a:t>
            </a:r>
            <a:endParaRPr b="0" lang="da-DK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685800" indent="-228600" defTabSz="91440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da-DK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Jernmangelanæmi (giver ikke symptomer) </a:t>
            </a:r>
            <a:endParaRPr b="0" lang="da-DK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1" lang="da-DK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Diagnose </a:t>
            </a:r>
            <a:endParaRPr b="0" lang="da-DK" sz="2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685800" indent="-228600" defTabSz="91440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da-DK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Antistofmåling med BP (positiv hos over 90%)</a:t>
            </a:r>
            <a:endParaRPr b="0" lang="da-DK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685800" indent="-228600" defTabSz="91440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da-DK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Gastroskopi med duodenal biopsi </a:t>
            </a:r>
            <a:endParaRPr b="0" lang="da-DK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1" lang="da-DK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Behandling</a:t>
            </a:r>
            <a:r>
              <a:rPr b="0" lang="da-DK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 </a:t>
            </a:r>
            <a:endParaRPr b="0" lang="da-DK" sz="2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685800" indent="-228600" defTabSz="914400">
              <a:lnSpc>
                <a:spcPct val="120000"/>
              </a:lnSpc>
              <a:spcBef>
                <a:spcPts val="499"/>
              </a:spcBef>
              <a:buClr>
                <a:srgbClr val="ff0000"/>
              </a:buClr>
              <a:buFont typeface="Arial"/>
              <a:buChar char="•"/>
            </a:pPr>
            <a:r>
              <a:rPr b="0" lang="da-DK" sz="2400" strike="noStrike" u="none">
                <a:solidFill>
                  <a:srgbClr val="ff0000"/>
                </a:solidFill>
                <a:effectLst/>
                <a:uFillTx/>
                <a:latin typeface="Calibri"/>
              </a:rPr>
              <a:t>Livslang glutenfri diæt </a:t>
            </a:r>
            <a:r>
              <a:rPr b="0" lang="da-DK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(hvorefter tyndtarmen vil regenerere)</a:t>
            </a:r>
            <a:endParaRPr b="0" lang="da-DK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685800" indent="-228600" defTabSz="91440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da-DK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Svært at holde </a:t>
            </a:r>
            <a:endParaRPr b="0" lang="da-DK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pic>
        <p:nvPicPr>
          <p:cNvPr id="199" name="Picture 2" descr="Cøliaki - Giv os vores merudgift tilbage! - Skrivunder.net"/>
          <p:cNvPicPr/>
          <p:nvPr/>
        </p:nvPicPr>
        <p:blipFill>
          <a:blip r:embed="rId1"/>
          <a:stretch/>
        </p:blipFill>
        <p:spPr>
          <a:xfrm>
            <a:off x="6620400" y="3679560"/>
            <a:ext cx="5428080" cy="29862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00" name="Picture 2" descr="En farlig glutenfri uden lægeerklæring"/>
          <p:cNvPicPr/>
          <p:nvPr/>
        </p:nvPicPr>
        <p:blipFill>
          <a:blip r:embed="rId2"/>
          <a:stretch/>
        </p:blipFill>
        <p:spPr>
          <a:xfrm>
            <a:off x="8844120" y="365040"/>
            <a:ext cx="2857320" cy="285732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608" dur="indefinite" restart="never" nodeType="tmRoot">
          <p:childTnLst>
            <p:seq>
              <p:cTn id="609" dur="indefinite" nodeType="mainSeq">
                <p:childTnLst>
                  <p:par>
                    <p:cTn id="610" fill="hold">
                      <p:stCondLst>
                        <p:cond delay="indefinite"/>
                      </p:stCondLst>
                      <p:childTnLst>
                        <p:par>
                          <p:cTn id="611" fill="hold">
                            <p:stCondLst>
                              <p:cond delay="0"/>
                            </p:stCondLst>
                            <p:childTnLst>
                              <p:par>
                                <p:cTn id="612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4" fill="hold">
                      <p:stCondLst>
                        <p:cond delay="indefinite"/>
                      </p:stCondLst>
                      <p:childTnLst>
                        <p:par>
                          <p:cTn id="615" fill="hold">
                            <p:stCondLst>
                              <p:cond delay="0"/>
                            </p:stCondLst>
                            <p:childTnLst>
                              <p:par>
                                <p:cTn id="616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8" fill="hold">
                      <p:stCondLst>
                        <p:cond delay="indefinite"/>
                      </p:stCondLst>
                      <p:childTnLst>
                        <p:par>
                          <p:cTn id="619" fill="hold">
                            <p:stCondLst>
                              <p:cond delay="0"/>
                            </p:stCondLst>
                            <p:childTnLst>
                              <p:par>
                                <p:cTn id="620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2" fill="hold">
                      <p:stCondLst>
                        <p:cond delay="indefinite"/>
                      </p:stCondLst>
                      <p:childTnLst>
                        <p:par>
                          <p:cTn id="623" fill="hold">
                            <p:stCondLst>
                              <p:cond delay="0"/>
                            </p:stCondLst>
                            <p:childTnLst>
                              <p:par>
                                <p:cTn id="624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6" fill="hold">
                      <p:stCondLst>
                        <p:cond delay="indefinite"/>
                      </p:stCondLst>
                      <p:childTnLst>
                        <p:par>
                          <p:cTn id="627" fill="hold">
                            <p:stCondLst>
                              <p:cond delay="0"/>
                            </p:stCondLst>
                            <p:childTnLst>
                              <p:par>
                                <p:cTn id="628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0" fill="hold">
                      <p:stCondLst>
                        <p:cond delay="indefinite"/>
                      </p:stCondLst>
                      <p:childTnLst>
                        <p:par>
                          <p:cTn id="631" fill="hold">
                            <p:stCondLst>
                              <p:cond delay="0"/>
                            </p:stCondLst>
                            <p:childTnLst>
                              <p:par>
                                <p:cTn id="632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4" fill="hold">
                      <p:stCondLst>
                        <p:cond delay="indefinite"/>
                      </p:stCondLst>
                      <p:childTnLst>
                        <p:par>
                          <p:cTn id="635" fill="hold">
                            <p:stCondLst>
                              <p:cond delay="0"/>
                            </p:stCondLst>
                            <p:childTnLst>
                              <p:par>
                                <p:cTn id="636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8" fill="hold">
                      <p:stCondLst>
                        <p:cond delay="indefinite"/>
                      </p:stCondLst>
                      <p:childTnLst>
                        <p:par>
                          <p:cTn id="639" fill="hold">
                            <p:stCondLst>
                              <p:cond delay="0"/>
                            </p:stCondLst>
                            <p:childTnLst>
                              <p:par>
                                <p:cTn id="640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2" fill="hold">
                      <p:stCondLst>
                        <p:cond delay="indefinite"/>
                      </p:stCondLst>
                      <p:childTnLst>
                        <p:par>
                          <p:cTn id="643" fill="hold">
                            <p:stCondLst>
                              <p:cond delay="0"/>
                            </p:stCondLst>
                            <p:childTnLst>
                              <p:par>
                                <p:cTn id="644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6" fill="hold">
                      <p:stCondLst>
                        <p:cond delay="indefinite"/>
                      </p:stCondLst>
                      <p:childTnLst>
                        <p:par>
                          <p:cTn id="647" fill="hold">
                            <p:stCondLst>
                              <p:cond delay="0"/>
                            </p:stCondLst>
                            <p:childTnLst>
                              <p:par>
                                <p:cTn id="648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0" fill="hold">
                      <p:stCondLst>
                        <p:cond delay="indefinite"/>
                      </p:stCondLst>
                      <p:childTnLst>
                        <p:par>
                          <p:cTn id="651" fill="hold">
                            <p:stCondLst>
                              <p:cond delay="0"/>
                            </p:stCondLst>
                            <p:childTnLst>
                              <p:par>
                                <p:cTn id="652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4" fill="hold">
                      <p:stCondLst>
                        <p:cond delay="indefinite"/>
                      </p:stCondLst>
                      <p:childTnLst>
                        <p:par>
                          <p:cTn id="655" fill="hold">
                            <p:stCondLst>
                              <p:cond delay="0"/>
                            </p:stCondLst>
                            <p:childTnLst>
                              <p:par>
                                <p:cTn id="656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8" fill="hold">
                      <p:stCondLst>
                        <p:cond delay="indefinite"/>
                      </p:stCondLst>
                      <p:childTnLst>
                        <p:par>
                          <p:cTn id="659" fill="hold">
                            <p:stCondLst>
                              <p:cond delay="0"/>
                            </p:stCondLst>
                            <p:childTnLst>
                              <p:par>
                                <p:cTn id="660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2" fill="hold">
                      <p:stCondLst>
                        <p:cond delay="indefinite"/>
                      </p:stCondLst>
                      <p:childTnLst>
                        <p:par>
                          <p:cTn id="663" fill="hold">
                            <p:stCondLst>
                              <p:cond delay="0"/>
                            </p:stCondLst>
                            <p:childTnLst>
                              <p:par>
                                <p:cTn id="664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6" fill="hold">
                      <p:stCondLst>
                        <p:cond delay="indefinite"/>
                      </p:stCondLst>
                      <p:childTnLst>
                        <p:par>
                          <p:cTn id="667" fill="hold">
                            <p:stCondLst>
                              <p:cond delay="0"/>
                            </p:stCondLst>
                            <p:childTnLst>
                              <p:par>
                                <p:cTn id="668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5" name="Slide Background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 useBgFill="1">
        <p:nvSpPr>
          <p:cNvPr id="86" name="Rectangle 5128"/>
          <p:cNvSpPr/>
          <p:nvPr/>
        </p:nvSpPr>
        <p:spPr>
          <a:xfrm>
            <a:off x="0" y="-4320"/>
            <a:ext cx="12191760" cy="1733040"/>
          </a:xfrm>
          <a:prstGeom prst="rect">
            <a:avLst/>
          </a:prstGeom>
          <a:ln>
            <a:noFill/>
          </a:ln>
          <a:effectLst>
            <a:outerShdw algn="t" blurRad="254160" dir="5432739" dist="37801" rotWithShape="0" sx="94000" sy="9400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761760" y="240120"/>
            <a:ext cx="10759680" cy="1227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da-DK" sz="40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Eksamen</a:t>
            </a:r>
            <a:endParaRPr b="0" lang="da-DK" sz="4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/>
          </p:nvPr>
        </p:nvSpPr>
        <p:spPr>
          <a:xfrm>
            <a:off x="761760" y="1886040"/>
            <a:ext cx="7421400" cy="4731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 defTabSz="914400">
              <a:lnSpc>
                <a:spcPct val="15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da-DK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Eksamensteknisk </a:t>
            </a:r>
            <a:endParaRPr b="0" lang="da-DK" sz="2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685800" indent="-228600" defTabSz="914400">
              <a:lnSpc>
                <a:spcPct val="15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da-DK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Spørgsmål i alle forelæsninger </a:t>
            </a:r>
            <a:endParaRPr b="0" lang="da-DK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685800" indent="-228600" defTabSz="914400">
              <a:lnSpc>
                <a:spcPct val="15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1" lang="da-DK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LÆS HELE SPØRGSMÅLET </a:t>
            </a:r>
            <a:endParaRPr b="0" lang="da-DK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143000" indent="-228600" defTabSz="914400">
              <a:lnSpc>
                <a:spcPct val="15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da-DK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Obs </a:t>
            </a:r>
            <a:r>
              <a:rPr b="1" lang="da-DK" sz="2000" strike="noStrike" u="sng">
                <a:solidFill>
                  <a:schemeClr val="dk1"/>
                </a:solidFill>
                <a:effectLst/>
                <a:uFillTx/>
                <a:latin typeface="Calibri"/>
              </a:rPr>
              <a:t>HVAD </a:t>
            </a:r>
            <a:r>
              <a:rPr b="0" lang="da-DK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der bliver spurgt til </a:t>
            </a:r>
            <a:endParaRPr b="0" lang="da-DK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143000" indent="-228600" defTabSz="914400">
              <a:lnSpc>
                <a:spcPct val="15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da-DK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… Og ikke  bare ”jeg kan huske noget med…”* </a:t>
            </a:r>
            <a:endParaRPr b="0" lang="da-DK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685800" indent="-228600" defTabSz="914400">
              <a:lnSpc>
                <a:spcPct val="15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da-DK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”Ikke”-spørgsmål er tydeliggjort med fx understreget/fed/blokbogstaver   </a:t>
            </a:r>
            <a:endParaRPr b="0" lang="da-DK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da-DK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pic>
        <p:nvPicPr>
          <p:cNvPr id="89" name="Billede 4" descr=""/>
          <p:cNvPicPr/>
          <p:nvPr/>
        </p:nvPicPr>
        <p:blipFill>
          <a:blip r:embed="rId1"/>
          <a:stretch/>
        </p:blipFill>
        <p:spPr>
          <a:xfrm>
            <a:off x="7318080" y="1969200"/>
            <a:ext cx="4111560" cy="409824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63" dur="indefinite" restart="never" nodeType="tmRoot">
          <p:childTnLst>
            <p:seq>
              <p:cTn id="64" dur="indefinite" nodeType="mainSeq">
                <p:childTnLst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PlaceHolder 1"/>
          <p:cNvSpPr>
            <a:spLocks noGrp="1"/>
          </p:cNvSpPr>
          <p:nvPr>
            <p:ph type="title"/>
          </p:nvPr>
        </p:nvSpPr>
        <p:spPr>
          <a:xfrm>
            <a:off x="838080" y="182880"/>
            <a:ext cx="10515240" cy="99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da-DK" sz="44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Mb. Crohn</a:t>
            </a:r>
            <a:endParaRPr b="0" lang="da-DK" sz="4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202" name="PlaceHolder 2"/>
          <p:cNvSpPr>
            <a:spLocks noGrp="1"/>
          </p:cNvSpPr>
          <p:nvPr>
            <p:ph/>
          </p:nvPr>
        </p:nvSpPr>
        <p:spPr>
          <a:xfrm>
            <a:off x="838080" y="1463040"/>
            <a:ext cx="5679360" cy="5211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55000" lnSpcReduction="19999"/>
          </a:bodyPr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da-DK" sz="3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Autoimmun sygdom </a:t>
            </a:r>
            <a:endParaRPr b="0" lang="da-DK" sz="3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ff0000"/>
              </a:buClr>
              <a:buFont typeface="Arial"/>
              <a:buChar char="•"/>
            </a:pPr>
            <a:r>
              <a:rPr b="0" lang="da-DK" sz="3400" strike="noStrike" u="none">
                <a:solidFill>
                  <a:srgbClr val="ff0000"/>
                </a:solidFill>
                <a:effectLst/>
                <a:uFillTx/>
                <a:latin typeface="Calibri"/>
              </a:rPr>
              <a:t>Kan ramme </a:t>
            </a:r>
            <a:r>
              <a:rPr b="1" lang="da-DK" sz="3400" strike="noStrike" u="sng">
                <a:solidFill>
                  <a:srgbClr val="ff0000"/>
                </a:solidFill>
                <a:effectLst/>
                <a:uFillTx/>
                <a:latin typeface="Calibri"/>
              </a:rPr>
              <a:t>alle</a:t>
            </a:r>
            <a:r>
              <a:rPr b="0" lang="da-DK" sz="3400" strike="noStrike" u="none">
                <a:solidFill>
                  <a:srgbClr val="ff0000"/>
                </a:solidFill>
                <a:effectLst/>
                <a:uFillTx/>
                <a:latin typeface="Calibri"/>
              </a:rPr>
              <a:t> områder af GI! </a:t>
            </a:r>
            <a:br>
              <a:rPr sz="3400"/>
            </a:br>
            <a:r>
              <a:rPr b="0" lang="da-DK" sz="3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 </a:t>
            </a:r>
            <a:endParaRPr b="0" lang="da-DK" sz="3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1" lang="da-DK" sz="3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Symptomer </a:t>
            </a:r>
            <a:endParaRPr b="0" lang="da-DK" sz="3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685800" indent="-228600" defTabSz="91440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da-DK" sz="29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Afhænger af læsionernes placering  og sværhedsgrad </a:t>
            </a:r>
            <a:endParaRPr b="0" lang="da-DK" sz="29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685800" indent="-228600" defTabSz="91440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da-DK" sz="29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Diarré og mavesmerter er hyppigst </a:t>
            </a:r>
            <a:endParaRPr b="0" lang="da-DK" sz="29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685800" indent="-228600" defTabSz="91440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da-DK" sz="29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Vægttab </a:t>
            </a:r>
            <a:endParaRPr b="0" lang="da-DK" sz="29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1" lang="da-DK" sz="3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Diagnose</a:t>
            </a:r>
            <a:r>
              <a:rPr b="0" lang="da-DK" sz="3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 </a:t>
            </a:r>
            <a:endParaRPr b="0" lang="da-DK" sz="3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685800" indent="-228600" defTabSz="91440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da-DK" sz="29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Skopi, hvor der kan tages biopsi</a:t>
            </a:r>
            <a:endParaRPr b="0" lang="da-DK" sz="29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1" lang="da-DK" sz="3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Behandling</a:t>
            </a:r>
            <a:r>
              <a:rPr b="0" lang="da-DK" sz="3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 </a:t>
            </a:r>
            <a:endParaRPr b="0" lang="da-DK" sz="3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685800" indent="-228600" defTabSz="91440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da-DK" sz="29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Afhænger af sværhedsgraden</a:t>
            </a:r>
            <a:endParaRPr b="0" lang="da-DK" sz="29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143000" indent="-228600" defTabSz="91440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da-DK" sz="25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Operation (resektion) </a:t>
            </a:r>
            <a:endParaRPr b="0" lang="da-DK" sz="2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143000" indent="-228600" defTabSz="91440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da-DK" sz="25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Immunsuppression (prednisolon) </a:t>
            </a:r>
            <a:endParaRPr b="0" lang="da-DK" sz="2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143000" indent="-228600" defTabSz="91440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da-DK" sz="25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Immunterapi </a:t>
            </a:r>
            <a:endParaRPr b="0" lang="da-DK" sz="2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685800" indent="-228600" defTabSz="914400">
              <a:lnSpc>
                <a:spcPct val="120000"/>
              </a:lnSpc>
              <a:spcBef>
                <a:spcPts val="499"/>
              </a:spcBef>
              <a:buClr>
                <a:srgbClr val="ff0000"/>
              </a:buClr>
              <a:buFont typeface="Arial"/>
              <a:buChar char="•"/>
            </a:pPr>
            <a:r>
              <a:rPr b="0" lang="da-DK" sz="2900" strike="noStrike" u="none">
                <a:solidFill>
                  <a:srgbClr val="ff0000"/>
                </a:solidFill>
                <a:effectLst/>
                <a:uFillTx/>
                <a:latin typeface="Calibri"/>
              </a:rPr>
              <a:t>Livslang</a:t>
            </a:r>
            <a:endParaRPr b="0" lang="da-DK" sz="29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</a:pPr>
            <a:endParaRPr b="0" lang="da-DK" sz="2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pic>
        <p:nvPicPr>
          <p:cNvPr id="203" name="Billede 3" descr=""/>
          <p:cNvPicPr/>
          <p:nvPr/>
        </p:nvPicPr>
        <p:blipFill>
          <a:blip r:embed="rId1"/>
          <a:srcRect l="0" t="0" r="52509" b="0"/>
          <a:stretch/>
        </p:blipFill>
        <p:spPr>
          <a:xfrm>
            <a:off x="8231400" y="14040"/>
            <a:ext cx="3960360" cy="31363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04" name="Billede 5" descr=""/>
          <p:cNvPicPr/>
          <p:nvPr/>
        </p:nvPicPr>
        <p:blipFill>
          <a:blip r:embed="rId2"/>
          <a:stretch/>
        </p:blipFill>
        <p:spPr>
          <a:xfrm>
            <a:off x="8435520" y="3150720"/>
            <a:ext cx="3756240" cy="37069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05" name="Pil: nedad 6"/>
          <p:cNvSpPr/>
          <p:nvPr/>
        </p:nvSpPr>
        <p:spPr>
          <a:xfrm rot="18498600">
            <a:off x="7122960" y="4642200"/>
            <a:ext cx="517680" cy="180576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da-DK" sz="1800" strike="noStrike" u="non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PlaceHolder 1"/>
          <p:cNvSpPr>
            <a:spLocks noGrp="1"/>
          </p:cNvSpPr>
          <p:nvPr>
            <p:ph type="title"/>
          </p:nvPr>
        </p:nvSpPr>
        <p:spPr>
          <a:xfrm>
            <a:off x="712440" y="0"/>
            <a:ext cx="10515240" cy="1176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da-DK" sz="44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Colitis ulcerosa </a:t>
            </a:r>
            <a:endParaRPr b="0" lang="da-DK" sz="4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207" name="PlaceHolder 2"/>
          <p:cNvSpPr>
            <a:spLocks noGrp="1"/>
          </p:cNvSpPr>
          <p:nvPr>
            <p:ph/>
          </p:nvPr>
        </p:nvSpPr>
        <p:spPr>
          <a:xfrm>
            <a:off x="850680" y="1307880"/>
            <a:ext cx="7242120" cy="5435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25000" lnSpcReduction="19999"/>
          </a:bodyPr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da-DK" sz="7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Autoimmun Inflammatorisk tarmsygdom der giver blodige ulcerationer i tarmens slimhinde</a:t>
            </a:r>
            <a:endParaRPr b="0" lang="da-DK" sz="7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ff0000"/>
              </a:buClr>
              <a:buFont typeface="Arial"/>
              <a:buChar char="•"/>
            </a:pPr>
            <a:r>
              <a:rPr b="0" lang="da-DK" sz="7200" strike="noStrike" u="none">
                <a:solidFill>
                  <a:srgbClr val="ff0000"/>
                </a:solidFill>
                <a:effectLst/>
                <a:uFillTx/>
                <a:latin typeface="Calibri"/>
              </a:rPr>
              <a:t>Afficerer </a:t>
            </a:r>
            <a:r>
              <a:rPr b="0" lang="da-DK" sz="7200" strike="noStrike" u="sng">
                <a:solidFill>
                  <a:srgbClr val="ff0000"/>
                </a:solidFill>
                <a:effectLst/>
                <a:uFillTx/>
                <a:latin typeface="Calibri"/>
              </a:rPr>
              <a:t>kun colon og rectum </a:t>
            </a:r>
            <a:endParaRPr b="0" lang="da-DK" sz="7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1" lang="da-DK" sz="7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Symptomer - </a:t>
            </a:r>
            <a:r>
              <a:rPr b="0" lang="da-DK" sz="7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Jo mere involveret tarm, jo flere symptomer</a:t>
            </a:r>
            <a:endParaRPr b="0" lang="da-DK" sz="7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685800" indent="-228600" defTabSz="91440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da-DK" sz="7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Diarré – kan være blodig </a:t>
            </a:r>
            <a:endParaRPr b="0" lang="da-DK" sz="7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685800" indent="-228600" defTabSz="91440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da-DK" sz="7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Mavesmerter </a:t>
            </a:r>
            <a:endParaRPr b="0" lang="da-DK" sz="7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1" lang="da-DK" sz="7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Diagnose</a:t>
            </a:r>
            <a:endParaRPr b="0" lang="da-DK" sz="7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685800" indent="-228600" defTabSz="91440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da-DK" sz="7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Coloskopi, hvor der kan tages biopsi </a:t>
            </a:r>
            <a:endParaRPr b="0" lang="da-DK" sz="7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1" lang="da-DK" sz="7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Behandling</a:t>
            </a:r>
            <a:endParaRPr b="0" lang="da-DK" sz="7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685800" indent="-228600" defTabSz="91440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da-DK" sz="7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Afhænger af sværhedsgraden</a:t>
            </a:r>
            <a:endParaRPr b="0" lang="da-DK" sz="7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143000" indent="-228600" defTabSz="91440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da-DK" sz="4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Immunsuppression (prednisolon)</a:t>
            </a:r>
            <a:endParaRPr b="0" lang="da-DK" sz="4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143000" indent="-228600" defTabSz="91440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da-DK" sz="4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Immunterapi </a:t>
            </a:r>
            <a:endParaRPr b="0" lang="da-DK" sz="4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143000" indent="-228600" defTabSz="914400">
              <a:lnSpc>
                <a:spcPct val="120000"/>
              </a:lnSpc>
              <a:spcBef>
                <a:spcPts val="499"/>
              </a:spcBef>
              <a:buClr>
                <a:srgbClr val="ff0000"/>
              </a:buClr>
              <a:buFont typeface="Arial"/>
              <a:buChar char="•"/>
            </a:pPr>
            <a:r>
              <a:rPr b="0" lang="da-DK" sz="4800" strike="noStrike" u="none">
                <a:solidFill>
                  <a:srgbClr val="ff0000"/>
                </a:solidFill>
                <a:effectLst/>
                <a:uFillTx/>
                <a:latin typeface="Calibri"/>
              </a:rPr>
              <a:t>Evt. operation (resektion eller stomi)</a:t>
            </a:r>
            <a:endParaRPr b="0" lang="da-DK" sz="4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685800" indent="-228600" defTabSz="914400">
              <a:lnSpc>
                <a:spcPct val="120000"/>
              </a:lnSpc>
              <a:spcBef>
                <a:spcPts val="499"/>
              </a:spcBef>
              <a:buClr>
                <a:srgbClr val="ff0000"/>
              </a:buClr>
              <a:buFont typeface="Arial"/>
              <a:buChar char="•"/>
            </a:pPr>
            <a:r>
              <a:rPr b="0" lang="da-DK" sz="7200" strike="noStrike" u="none">
                <a:solidFill>
                  <a:srgbClr val="ff0000"/>
                </a:solidFill>
                <a:effectLst/>
                <a:uFillTx/>
                <a:latin typeface="Calibri"/>
              </a:rPr>
              <a:t>Livslang </a:t>
            </a:r>
            <a:endParaRPr b="0" lang="da-DK" sz="7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ff0000"/>
              </a:buClr>
              <a:buFont typeface="Arial"/>
              <a:buChar char="•"/>
            </a:pPr>
            <a:r>
              <a:rPr b="0" lang="da-DK" sz="7200" strike="noStrike" u="none">
                <a:solidFill>
                  <a:srgbClr val="ff0000"/>
                </a:solidFill>
                <a:effectLst/>
                <a:uFillTx/>
                <a:latin typeface="Calibri"/>
              </a:rPr>
              <a:t>Resektion af colon er den eneste kurative behandling</a:t>
            </a:r>
            <a:endParaRPr b="0" lang="da-DK" sz="7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685800" indent="-228600" defTabSz="91440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da-DK" sz="7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Ca. 20% af patienterne ender med stomi </a:t>
            </a:r>
            <a:endParaRPr b="0" lang="da-DK" sz="7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</a:pPr>
            <a:endParaRPr b="0" lang="da-DK" sz="2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pic>
        <p:nvPicPr>
          <p:cNvPr id="208" name="Picture 2" descr="Bytte av urostomipose"/>
          <p:cNvPicPr/>
          <p:nvPr/>
        </p:nvPicPr>
        <p:blipFill>
          <a:blip r:embed="rId1"/>
          <a:stretch/>
        </p:blipFill>
        <p:spPr>
          <a:xfrm>
            <a:off x="9709920" y="0"/>
            <a:ext cx="2481840" cy="31586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09" name="Billede 3" descr=""/>
          <p:cNvPicPr/>
          <p:nvPr/>
        </p:nvPicPr>
        <p:blipFill>
          <a:blip r:embed="rId2"/>
          <a:srcRect l="54468" t="0" r="1036" b="0"/>
          <a:stretch/>
        </p:blipFill>
        <p:spPr>
          <a:xfrm>
            <a:off x="6859440" y="2721960"/>
            <a:ext cx="3736800" cy="31586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10" name="Billede 4" descr=""/>
          <p:cNvPicPr/>
          <p:nvPr/>
        </p:nvPicPr>
        <p:blipFill>
          <a:blip r:embed="rId3"/>
          <a:stretch/>
        </p:blipFill>
        <p:spPr>
          <a:xfrm>
            <a:off x="9536400" y="4703400"/>
            <a:ext cx="2655360" cy="215424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670" dur="indefinite" restart="never" nodeType="tmRoot">
          <p:childTnLst>
            <p:seq>
              <p:cTn id="671" dur="indefinite" nodeType="mainSeq">
                <p:childTnLst>
                  <p:par>
                    <p:cTn id="672" fill="hold">
                      <p:stCondLst>
                        <p:cond delay="indefinite"/>
                      </p:stCondLst>
                      <p:childTnLst>
                        <p:par>
                          <p:cTn id="673" fill="hold">
                            <p:stCondLst>
                              <p:cond delay="0"/>
                            </p:stCondLst>
                            <p:childTnLst>
                              <p:par>
                                <p:cTn id="674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6" fill="hold">
                      <p:stCondLst>
                        <p:cond delay="indefinite"/>
                      </p:stCondLst>
                      <p:childTnLst>
                        <p:par>
                          <p:cTn id="677" fill="hold">
                            <p:stCondLst>
                              <p:cond delay="0"/>
                            </p:stCondLst>
                            <p:childTnLst>
                              <p:par>
                                <p:cTn id="678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0" fill="hold">
                      <p:stCondLst>
                        <p:cond delay="indefinite"/>
                      </p:stCondLst>
                      <p:childTnLst>
                        <p:par>
                          <p:cTn id="681" fill="hold">
                            <p:stCondLst>
                              <p:cond delay="0"/>
                            </p:stCondLst>
                            <p:childTnLst>
                              <p:par>
                                <p:cTn id="682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4" fill="hold">
                      <p:stCondLst>
                        <p:cond delay="indefinite"/>
                      </p:stCondLst>
                      <p:childTnLst>
                        <p:par>
                          <p:cTn id="685" fill="hold">
                            <p:stCondLst>
                              <p:cond delay="0"/>
                            </p:stCondLst>
                            <p:childTnLst>
                              <p:par>
                                <p:cTn id="686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8" fill="hold">
                      <p:stCondLst>
                        <p:cond delay="indefinite"/>
                      </p:stCondLst>
                      <p:childTnLst>
                        <p:par>
                          <p:cTn id="689" fill="hold">
                            <p:stCondLst>
                              <p:cond delay="0"/>
                            </p:stCondLst>
                            <p:childTnLst>
                              <p:par>
                                <p:cTn id="690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2" fill="hold">
                      <p:stCondLst>
                        <p:cond delay="indefinite"/>
                      </p:stCondLst>
                      <p:childTnLst>
                        <p:par>
                          <p:cTn id="693" fill="hold">
                            <p:stCondLst>
                              <p:cond delay="0"/>
                            </p:stCondLst>
                            <p:childTnLst>
                              <p:par>
                                <p:cTn id="694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6" fill="hold">
                      <p:stCondLst>
                        <p:cond delay="indefinite"/>
                      </p:stCondLst>
                      <p:childTnLst>
                        <p:par>
                          <p:cTn id="697" fill="hold">
                            <p:stCondLst>
                              <p:cond delay="0"/>
                            </p:stCondLst>
                            <p:childTnLst>
                              <p:par>
                                <p:cTn id="698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0" fill="hold">
                      <p:stCondLst>
                        <p:cond delay="indefinite"/>
                      </p:stCondLst>
                      <p:childTnLst>
                        <p:par>
                          <p:cTn id="701" fill="hold">
                            <p:stCondLst>
                              <p:cond delay="0"/>
                            </p:stCondLst>
                            <p:childTnLst>
                              <p:par>
                                <p:cTn id="702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4" fill="hold">
                      <p:stCondLst>
                        <p:cond delay="indefinite"/>
                      </p:stCondLst>
                      <p:childTnLst>
                        <p:par>
                          <p:cTn id="705" fill="hold">
                            <p:stCondLst>
                              <p:cond delay="0"/>
                            </p:stCondLst>
                            <p:childTnLst>
                              <p:par>
                                <p:cTn id="706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8" fill="hold">
                      <p:stCondLst>
                        <p:cond delay="indefinite"/>
                      </p:stCondLst>
                      <p:childTnLst>
                        <p:par>
                          <p:cTn id="709" fill="hold">
                            <p:stCondLst>
                              <p:cond delay="0"/>
                            </p:stCondLst>
                            <p:childTnLst>
                              <p:par>
                                <p:cTn id="710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2" fill="hold">
                      <p:stCondLst>
                        <p:cond delay="indefinite"/>
                      </p:stCondLst>
                      <p:childTnLst>
                        <p:par>
                          <p:cTn id="713" fill="hold">
                            <p:stCondLst>
                              <p:cond delay="0"/>
                            </p:stCondLst>
                            <p:childTnLst>
                              <p:par>
                                <p:cTn id="714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6" fill="hold">
                      <p:stCondLst>
                        <p:cond delay="indefinite"/>
                      </p:stCondLst>
                      <p:childTnLst>
                        <p:par>
                          <p:cTn id="717" fill="hold">
                            <p:stCondLst>
                              <p:cond delay="0"/>
                            </p:stCondLst>
                            <p:childTnLst>
                              <p:par>
                                <p:cTn id="718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0" fill="hold">
                      <p:stCondLst>
                        <p:cond delay="indefinite"/>
                      </p:stCondLst>
                      <p:childTnLst>
                        <p:par>
                          <p:cTn id="721" fill="hold">
                            <p:stCondLst>
                              <p:cond delay="0"/>
                            </p:stCondLst>
                            <p:childTnLst>
                              <p:par>
                                <p:cTn id="722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4" fill="hold">
                      <p:stCondLst>
                        <p:cond delay="indefinite"/>
                      </p:stCondLst>
                      <p:childTnLst>
                        <p:par>
                          <p:cTn id="725" fill="hold">
                            <p:stCondLst>
                              <p:cond delay="0"/>
                            </p:stCondLst>
                            <p:childTnLst>
                              <p:par>
                                <p:cTn id="726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8" fill="hold">
                      <p:stCondLst>
                        <p:cond delay="indefinite"/>
                      </p:stCondLst>
                      <p:childTnLst>
                        <p:par>
                          <p:cTn id="729" fill="hold">
                            <p:stCondLst>
                              <p:cond delay="0"/>
                            </p:stCondLst>
                            <p:childTnLst>
                              <p:par>
                                <p:cTn id="730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2" fill="hold">
                      <p:stCondLst>
                        <p:cond delay="indefinite"/>
                      </p:stCondLst>
                      <p:childTnLst>
                        <p:par>
                          <p:cTn id="733" fill="hold">
                            <p:stCondLst>
                              <p:cond delay="0"/>
                            </p:stCondLst>
                            <p:childTnLst>
                              <p:par>
                                <p:cTn id="734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Billede 3" descr=""/>
          <p:cNvPicPr/>
          <p:nvPr/>
        </p:nvPicPr>
        <p:blipFill>
          <a:blip r:embed="rId1"/>
          <a:stretch/>
        </p:blipFill>
        <p:spPr>
          <a:xfrm>
            <a:off x="762480" y="1423440"/>
            <a:ext cx="10666800" cy="401112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da-DK" sz="44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Akut abdomen</a:t>
            </a:r>
            <a:endParaRPr b="0" lang="da-DK" sz="4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graphicFrame>
        <p:nvGraphicFramePr>
          <p:cNvPr id="5" name="Diagram5"/>
          <p:cNvGraphicFramePr/>
          <p:nvPr>
            <p:extLst>
              <p:ext uri="{D42A27DB-BD31-4B8C-83A1-F6EECF244321}">
                <p14:modId xmlns:p14="http://schemas.microsoft.com/office/powerpoint/2010/main" val="3211229954"/>
              </p:ext>
            </p:extLst>
          </p:nvPr>
        </p:nvGraphicFramePr>
        <p:xfrm>
          <a:off x="838080" y="1825560"/>
          <a:ext cx="10515240" cy="43509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da-DK" sz="44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Appendicit </a:t>
            </a:r>
            <a:endParaRPr b="0" lang="da-DK" sz="4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214" name="PlaceHolder 2"/>
          <p:cNvSpPr>
            <a:spLocks noGrp="1"/>
          </p:cNvSpPr>
          <p:nvPr>
            <p:ph/>
          </p:nvPr>
        </p:nvSpPr>
        <p:spPr>
          <a:xfrm>
            <a:off x="838080" y="1690560"/>
            <a:ext cx="6762240" cy="4915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77500" lnSpcReduction="19999"/>
          </a:bodyPr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da-DK" sz="29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Blindtarmsbetændelse</a:t>
            </a:r>
            <a:endParaRPr b="0" lang="da-DK" sz="29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1" lang="da-DK" sz="29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Symptomer</a:t>
            </a:r>
            <a:endParaRPr b="0" lang="da-DK" sz="29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685800" indent="-228600" defTabSz="91440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da-DK" sz="25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Langsomt indsættende, konstante smerter oftest omkring navlen og vandrende mod </a:t>
            </a:r>
            <a:r>
              <a:rPr b="0" lang="da-DK" sz="2500" strike="noStrike" u="sng">
                <a:solidFill>
                  <a:srgbClr val="ff0000"/>
                </a:solidFill>
                <a:effectLst/>
                <a:uFillTx/>
                <a:latin typeface="Calibri"/>
              </a:rPr>
              <a:t>højre fossa</a:t>
            </a:r>
            <a:endParaRPr b="0" lang="da-DK" sz="2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685800" indent="-228600" defTabSz="91440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da-DK" sz="25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Kvalme og evt. opkastninger</a:t>
            </a:r>
            <a:endParaRPr b="0" lang="da-DK" sz="2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685800" indent="-228600" defTabSz="91440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da-DK" sz="25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Typisk vil patienten gerne holde sig mest muligt i ro </a:t>
            </a:r>
            <a:endParaRPr b="0" lang="da-DK" sz="2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1" lang="da-DK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Diagnose</a:t>
            </a:r>
            <a:endParaRPr b="0" lang="da-DK" sz="2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685800" indent="-228600" defTabSz="91440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da-DK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Klinisk</a:t>
            </a:r>
            <a:endParaRPr b="0" lang="da-DK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685800" indent="-228600" defTabSz="91440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da-DK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Den endelige diagnose får man først ved operation (laparoskopi) </a:t>
            </a:r>
            <a:br>
              <a:rPr sz="2400"/>
            </a:br>
            <a:r>
              <a:rPr b="1" lang="da-DK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 </a:t>
            </a:r>
            <a:endParaRPr b="0" lang="da-DK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1" lang="da-DK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Behandling</a:t>
            </a:r>
            <a:r>
              <a:rPr b="0" lang="da-DK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 </a:t>
            </a:r>
            <a:endParaRPr b="0" lang="da-DK" sz="2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685800" indent="-228600" defTabSz="914400">
              <a:lnSpc>
                <a:spcPct val="120000"/>
              </a:lnSpc>
              <a:spcBef>
                <a:spcPts val="499"/>
              </a:spcBef>
              <a:buClr>
                <a:srgbClr val="ff0000"/>
              </a:buClr>
              <a:buFont typeface="Arial"/>
              <a:buChar char="•"/>
            </a:pPr>
            <a:r>
              <a:rPr b="0" lang="da-DK" sz="2400" strike="noStrike" u="none">
                <a:solidFill>
                  <a:srgbClr val="ff0000"/>
                </a:solidFill>
                <a:effectLst/>
                <a:uFillTx/>
                <a:latin typeface="Calibri"/>
              </a:rPr>
              <a:t>Akut operation med fjernelse af appendix </a:t>
            </a:r>
            <a:endParaRPr b="0" lang="da-DK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685800" indent="-228600" defTabSz="91440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da-DK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Oftest laparoskopisk, men nogle gange åben OP </a:t>
            </a:r>
            <a:endParaRPr b="0" lang="da-DK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</a:pPr>
            <a:endParaRPr b="0" lang="da-DK" sz="2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pic>
        <p:nvPicPr>
          <p:cNvPr id="215" name="Picture 2" descr="Appendectomy: What to Expect at Home"/>
          <p:cNvPicPr/>
          <p:nvPr/>
        </p:nvPicPr>
        <p:blipFill>
          <a:blip r:embed="rId1"/>
          <a:stretch/>
        </p:blipFill>
        <p:spPr>
          <a:xfrm>
            <a:off x="7298640" y="3682440"/>
            <a:ext cx="4893120" cy="31910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16" name="Picture 2" descr="Appendectomy - Wikipedia"/>
          <p:cNvPicPr/>
          <p:nvPr/>
        </p:nvPicPr>
        <p:blipFill>
          <a:blip r:embed="rId2"/>
          <a:stretch/>
        </p:blipFill>
        <p:spPr>
          <a:xfrm>
            <a:off x="7749000" y="162360"/>
            <a:ext cx="4254840" cy="319104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736" dur="indefinite" restart="never" nodeType="tmRoot">
          <p:childTnLst>
            <p:seq>
              <p:cTn id="737" dur="indefinite" nodeType="mainSeq">
                <p:childTnLst>
                  <p:par>
                    <p:cTn id="738" fill="hold">
                      <p:stCondLst>
                        <p:cond delay="indefinite"/>
                      </p:stCondLst>
                      <p:childTnLst>
                        <p:par>
                          <p:cTn id="739" fill="hold">
                            <p:stCondLst>
                              <p:cond delay="0"/>
                            </p:stCondLst>
                            <p:childTnLst>
                              <p:par>
                                <p:cTn id="740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2" fill="hold">
                      <p:stCondLst>
                        <p:cond delay="indefinite"/>
                      </p:stCondLst>
                      <p:childTnLst>
                        <p:par>
                          <p:cTn id="743" fill="hold">
                            <p:stCondLst>
                              <p:cond delay="0"/>
                            </p:stCondLst>
                            <p:childTnLst>
                              <p:par>
                                <p:cTn id="744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6" fill="hold">
                      <p:stCondLst>
                        <p:cond delay="indefinite"/>
                      </p:stCondLst>
                      <p:childTnLst>
                        <p:par>
                          <p:cTn id="747" fill="hold">
                            <p:stCondLst>
                              <p:cond delay="0"/>
                            </p:stCondLst>
                            <p:childTnLst>
                              <p:par>
                                <p:cTn id="748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0" fill="hold">
                      <p:stCondLst>
                        <p:cond delay="indefinite"/>
                      </p:stCondLst>
                      <p:childTnLst>
                        <p:par>
                          <p:cTn id="751" fill="hold">
                            <p:stCondLst>
                              <p:cond delay="0"/>
                            </p:stCondLst>
                            <p:childTnLst>
                              <p:par>
                                <p:cTn id="752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4" fill="hold">
                      <p:stCondLst>
                        <p:cond delay="indefinite"/>
                      </p:stCondLst>
                      <p:childTnLst>
                        <p:par>
                          <p:cTn id="755" fill="hold">
                            <p:stCondLst>
                              <p:cond delay="0"/>
                            </p:stCondLst>
                            <p:childTnLst>
                              <p:par>
                                <p:cTn id="756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8" fill="hold">
                      <p:stCondLst>
                        <p:cond delay="indefinite"/>
                      </p:stCondLst>
                      <p:childTnLst>
                        <p:par>
                          <p:cTn id="759" fill="hold">
                            <p:stCondLst>
                              <p:cond delay="0"/>
                            </p:stCondLst>
                            <p:childTnLst>
                              <p:par>
                                <p:cTn id="760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2" fill="hold">
                      <p:stCondLst>
                        <p:cond delay="indefinite"/>
                      </p:stCondLst>
                      <p:childTnLst>
                        <p:par>
                          <p:cTn id="763" fill="hold">
                            <p:stCondLst>
                              <p:cond delay="0"/>
                            </p:stCondLst>
                            <p:childTnLst>
                              <p:par>
                                <p:cTn id="764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6" fill="hold">
                      <p:stCondLst>
                        <p:cond delay="indefinite"/>
                      </p:stCondLst>
                      <p:childTnLst>
                        <p:par>
                          <p:cTn id="767" fill="hold">
                            <p:stCondLst>
                              <p:cond delay="0"/>
                            </p:stCondLst>
                            <p:childTnLst>
                              <p:par>
                                <p:cTn id="768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0" fill="hold">
                      <p:stCondLst>
                        <p:cond delay="indefinite"/>
                      </p:stCondLst>
                      <p:childTnLst>
                        <p:par>
                          <p:cTn id="771" fill="hold">
                            <p:stCondLst>
                              <p:cond delay="0"/>
                            </p:stCondLst>
                            <p:childTnLst>
                              <p:par>
                                <p:cTn id="772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4" fill="hold">
                      <p:stCondLst>
                        <p:cond delay="indefinite"/>
                      </p:stCondLst>
                      <p:childTnLst>
                        <p:par>
                          <p:cTn id="775" fill="hold">
                            <p:stCondLst>
                              <p:cond delay="0"/>
                            </p:stCondLst>
                            <p:childTnLst>
                              <p:par>
                                <p:cTn id="776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8" fill="hold">
                      <p:stCondLst>
                        <p:cond delay="indefinite"/>
                      </p:stCondLst>
                      <p:childTnLst>
                        <p:par>
                          <p:cTn id="779" fill="hold">
                            <p:stCondLst>
                              <p:cond delay="0"/>
                            </p:stCondLst>
                            <p:childTnLst>
                              <p:par>
                                <p:cTn id="780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1"/>
          <p:cNvSpPr>
            <a:spLocks noGrp="1"/>
          </p:cNvSpPr>
          <p:nvPr>
            <p:ph type="title"/>
          </p:nvPr>
        </p:nvSpPr>
        <p:spPr>
          <a:xfrm>
            <a:off x="838080" y="241200"/>
            <a:ext cx="10515240" cy="981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da-DK" sz="44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Ileus </a:t>
            </a:r>
            <a:endParaRPr b="0" lang="da-DK" sz="4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218" name="PlaceHolder 2"/>
          <p:cNvSpPr>
            <a:spLocks noGrp="1"/>
          </p:cNvSpPr>
          <p:nvPr>
            <p:ph/>
          </p:nvPr>
        </p:nvSpPr>
        <p:spPr>
          <a:xfrm>
            <a:off x="838080" y="1417320"/>
            <a:ext cx="10515240" cy="5440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lnSpcReduction="9999"/>
          </a:bodyPr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da-DK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Ophævet passage gennem tarmsystemet</a:t>
            </a:r>
            <a:endParaRPr b="0" lang="da-DK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685800" indent="-228600" defTabSz="91440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da-DK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Kan ske i både tyndtarm og tyktarm – hyppigst i tyndtarm </a:t>
            </a:r>
            <a:endParaRPr b="0" lang="da-DK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da-DK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 </a:t>
            </a:r>
            <a:r>
              <a:rPr b="1" lang="da-DK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Inddeles i </a:t>
            </a:r>
            <a:endParaRPr b="0" lang="da-DK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685800" indent="-228600" defTabSz="91440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da-DK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Mekanisk = obstruktion </a:t>
            </a:r>
            <a:endParaRPr b="0" lang="da-DK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685800" indent="-228600" defTabSz="91440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da-DK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Paralytisk = manglende peristaltik </a:t>
            </a:r>
            <a:endParaRPr b="0" lang="da-DK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1" lang="da-DK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Symptomer </a:t>
            </a:r>
            <a:endParaRPr b="0" lang="da-DK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685800" indent="-228600" defTabSz="91440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da-DK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Opkast</a:t>
            </a:r>
            <a:endParaRPr b="0" lang="da-DK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685800" indent="-228600" defTabSz="91440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da-DK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Meteorisme</a:t>
            </a:r>
            <a:endParaRPr b="0" lang="da-DK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685800" indent="-228600" defTabSz="914400">
              <a:lnSpc>
                <a:spcPct val="120000"/>
              </a:lnSpc>
              <a:spcBef>
                <a:spcPts val="499"/>
              </a:spcBef>
              <a:buClr>
                <a:srgbClr val="ff0000"/>
              </a:buClr>
              <a:buFont typeface="Arial"/>
              <a:buChar char="•"/>
            </a:pPr>
            <a:r>
              <a:rPr b="0" lang="da-DK" sz="1800" strike="noStrike" u="none">
                <a:solidFill>
                  <a:srgbClr val="ff0000"/>
                </a:solidFill>
                <a:effectLst/>
                <a:uFillTx/>
                <a:latin typeface="Calibri"/>
              </a:rPr>
              <a:t>Mavesmerter </a:t>
            </a:r>
            <a:endParaRPr b="0" lang="da-DK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685800" indent="-228600" defTabSz="914400">
              <a:lnSpc>
                <a:spcPct val="120000"/>
              </a:lnSpc>
              <a:spcBef>
                <a:spcPts val="499"/>
              </a:spcBef>
              <a:buClr>
                <a:srgbClr val="ff0000"/>
              </a:buClr>
              <a:buFont typeface="Arial"/>
              <a:buChar char="•"/>
            </a:pPr>
            <a:r>
              <a:rPr b="0" lang="da-DK" sz="1800" strike="noStrike" u="none">
                <a:solidFill>
                  <a:srgbClr val="ff0000"/>
                </a:solidFill>
                <a:effectLst/>
                <a:uFillTx/>
                <a:latin typeface="Calibri"/>
              </a:rPr>
              <a:t>Afførings- og flatusstop</a:t>
            </a:r>
            <a:endParaRPr b="0" lang="da-DK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1" lang="da-DK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Diagnose</a:t>
            </a:r>
            <a:endParaRPr b="0" lang="da-DK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da-DK" sz="16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Klinisk (</a:t>
            </a:r>
            <a:r>
              <a:rPr b="0" lang="da-DK" sz="1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Meteoristisk og spændt abdomen)</a:t>
            </a:r>
            <a:endParaRPr b="0" lang="da-DK" sz="1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da-DK" sz="16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CT </a:t>
            </a:r>
            <a:br>
              <a:rPr sz="1600"/>
            </a:br>
            <a:r>
              <a:rPr b="0" lang="da-DK" sz="16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 </a:t>
            </a:r>
            <a:endParaRPr b="0" lang="da-DK" sz="16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1" lang="da-DK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Behandling </a:t>
            </a:r>
            <a:endParaRPr b="0" lang="da-DK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ff0000"/>
              </a:buClr>
              <a:buFont typeface="Arial"/>
              <a:buChar char="•"/>
            </a:pPr>
            <a:r>
              <a:rPr b="0" lang="da-DK" sz="1600" strike="noStrike" u="none">
                <a:solidFill>
                  <a:srgbClr val="ff0000"/>
                </a:solidFill>
                <a:effectLst/>
                <a:uFillTx/>
                <a:latin typeface="Calibri"/>
              </a:rPr>
              <a:t>Akut operation*</a:t>
            </a:r>
            <a:endParaRPr b="0" lang="da-DK" sz="16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pic>
        <p:nvPicPr>
          <p:cNvPr id="219" name="Billede 4" descr=""/>
          <p:cNvPicPr/>
          <p:nvPr/>
        </p:nvPicPr>
        <p:blipFill>
          <a:blip r:embed="rId1"/>
          <a:stretch/>
        </p:blipFill>
        <p:spPr>
          <a:xfrm>
            <a:off x="7800840" y="137160"/>
            <a:ext cx="4231440" cy="37537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20" name="Picture 2" descr="Abdominal CT: small bowel obstruction • LITFL • Radiology Library"/>
          <p:cNvPicPr/>
          <p:nvPr/>
        </p:nvPicPr>
        <p:blipFill>
          <a:blip r:embed="rId2"/>
          <a:stretch/>
        </p:blipFill>
        <p:spPr>
          <a:xfrm>
            <a:off x="5355360" y="3995280"/>
            <a:ext cx="6676920" cy="264960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782" dur="indefinite" restart="never" nodeType="tmRoot">
          <p:childTnLst>
            <p:seq>
              <p:cTn id="783" dur="indefinite" nodeType="mainSeq">
                <p:childTnLst>
                  <p:par>
                    <p:cTn id="784" fill="hold">
                      <p:stCondLst>
                        <p:cond delay="indefinite"/>
                      </p:stCondLst>
                      <p:childTnLst>
                        <p:par>
                          <p:cTn id="785" fill="hold">
                            <p:stCondLst>
                              <p:cond delay="0"/>
                            </p:stCondLst>
                            <p:childTnLst>
                              <p:par>
                                <p:cTn id="786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8" fill="hold">
                      <p:stCondLst>
                        <p:cond delay="indefinite"/>
                      </p:stCondLst>
                      <p:childTnLst>
                        <p:par>
                          <p:cTn id="789" fill="hold">
                            <p:stCondLst>
                              <p:cond delay="0"/>
                            </p:stCondLst>
                            <p:childTnLst>
                              <p:par>
                                <p:cTn id="790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2" fill="hold">
                      <p:stCondLst>
                        <p:cond delay="indefinite"/>
                      </p:stCondLst>
                      <p:childTnLst>
                        <p:par>
                          <p:cTn id="793" fill="hold">
                            <p:stCondLst>
                              <p:cond delay="0"/>
                            </p:stCondLst>
                            <p:childTnLst>
                              <p:par>
                                <p:cTn id="794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6" fill="hold">
                      <p:stCondLst>
                        <p:cond delay="indefinite"/>
                      </p:stCondLst>
                      <p:childTnLst>
                        <p:par>
                          <p:cTn id="797" fill="hold">
                            <p:stCondLst>
                              <p:cond delay="0"/>
                            </p:stCondLst>
                            <p:childTnLst>
                              <p:par>
                                <p:cTn id="798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0" fill="hold">
                      <p:stCondLst>
                        <p:cond delay="indefinite"/>
                      </p:stCondLst>
                      <p:childTnLst>
                        <p:par>
                          <p:cTn id="801" fill="hold">
                            <p:stCondLst>
                              <p:cond delay="0"/>
                            </p:stCondLst>
                            <p:childTnLst>
                              <p:par>
                                <p:cTn id="802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4" fill="hold">
                      <p:stCondLst>
                        <p:cond delay="indefinite"/>
                      </p:stCondLst>
                      <p:childTnLst>
                        <p:par>
                          <p:cTn id="805" fill="hold">
                            <p:stCondLst>
                              <p:cond delay="0"/>
                            </p:stCondLst>
                            <p:childTnLst>
                              <p:par>
                                <p:cTn id="806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8" fill="hold">
                      <p:stCondLst>
                        <p:cond delay="indefinite"/>
                      </p:stCondLst>
                      <p:childTnLst>
                        <p:par>
                          <p:cTn id="809" fill="hold">
                            <p:stCondLst>
                              <p:cond delay="0"/>
                            </p:stCondLst>
                            <p:childTnLst>
                              <p:par>
                                <p:cTn id="810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2" fill="hold">
                      <p:stCondLst>
                        <p:cond delay="indefinite"/>
                      </p:stCondLst>
                      <p:childTnLst>
                        <p:par>
                          <p:cTn id="813" fill="hold">
                            <p:stCondLst>
                              <p:cond delay="0"/>
                            </p:stCondLst>
                            <p:childTnLst>
                              <p:par>
                                <p:cTn id="814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6" fill="hold">
                      <p:stCondLst>
                        <p:cond delay="indefinite"/>
                      </p:stCondLst>
                      <p:childTnLst>
                        <p:par>
                          <p:cTn id="817" fill="hold">
                            <p:stCondLst>
                              <p:cond delay="0"/>
                            </p:stCondLst>
                            <p:childTnLst>
                              <p:par>
                                <p:cTn id="818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0" fill="hold">
                      <p:stCondLst>
                        <p:cond delay="indefinite"/>
                      </p:stCondLst>
                      <p:childTnLst>
                        <p:par>
                          <p:cTn id="821" fill="hold">
                            <p:stCondLst>
                              <p:cond delay="0"/>
                            </p:stCondLst>
                            <p:childTnLst>
                              <p:par>
                                <p:cTn id="822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4" fill="hold">
                      <p:stCondLst>
                        <p:cond delay="indefinite"/>
                      </p:stCondLst>
                      <p:childTnLst>
                        <p:par>
                          <p:cTn id="825" fill="hold">
                            <p:stCondLst>
                              <p:cond delay="0"/>
                            </p:stCondLst>
                            <p:childTnLst>
                              <p:par>
                                <p:cTn id="826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8" fill="hold">
                      <p:stCondLst>
                        <p:cond delay="indefinite"/>
                      </p:stCondLst>
                      <p:childTnLst>
                        <p:par>
                          <p:cTn id="829" fill="hold">
                            <p:stCondLst>
                              <p:cond delay="0"/>
                            </p:stCondLst>
                            <p:childTnLst>
                              <p:par>
                                <p:cTn id="830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2" fill="hold">
                      <p:stCondLst>
                        <p:cond delay="indefinite"/>
                      </p:stCondLst>
                      <p:childTnLst>
                        <p:par>
                          <p:cTn id="833" fill="hold">
                            <p:stCondLst>
                              <p:cond delay="0"/>
                            </p:stCondLst>
                            <p:childTnLst>
                              <p:par>
                                <p:cTn id="834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6" fill="hold">
                      <p:stCondLst>
                        <p:cond delay="indefinite"/>
                      </p:stCondLst>
                      <p:childTnLst>
                        <p:par>
                          <p:cTn id="837" fill="hold">
                            <p:stCondLst>
                              <p:cond delay="0"/>
                            </p:stCondLst>
                            <p:childTnLst>
                              <p:par>
                                <p:cTn id="838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0" fill="hold">
                      <p:stCondLst>
                        <p:cond delay="indefinite"/>
                      </p:stCondLst>
                      <p:childTnLst>
                        <p:par>
                          <p:cTn id="841" fill="hold">
                            <p:stCondLst>
                              <p:cond delay="0"/>
                            </p:stCondLst>
                            <p:childTnLst>
                              <p:par>
                                <p:cTn id="842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PlaceHolder 1"/>
          <p:cNvSpPr>
            <a:spLocks noGrp="1"/>
          </p:cNvSpPr>
          <p:nvPr>
            <p:ph type="title"/>
          </p:nvPr>
        </p:nvSpPr>
        <p:spPr>
          <a:xfrm>
            <a:off x="771480" y="124920"/>
            <a:ext cx="10515240" cy="926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da-DK" sz="44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GI blødning</a:t>
            </a:r>
            <a:endParaRPr b="0" lang="da-DK" sz="4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222" name="PlaceHolder 2"/>
          <p:cNvSpPr>
            <a:spLocks noGrp="1"/>
          </p:cNvSpPr>
          <p:nvPr>
            <p:ph/>
          </p:nvPr>
        </p:nvSpPr>
        <p:spPr>
          <a:xfrm>
            <a:off x="838080" y="1166040"/>
            <a:ext cx="8701920" cy="5566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1" lang="da-DK" sz="13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Symptomer</a:t>
            </a:r>
            <a:endParaRPr b="0" lang="da-DK" sz="13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685800" indent="-228600" defTabSz="914400">
              <a:lnSpc>
                <a:spcPct val="100000"/>
              </a:lnSpc>
              <a:spcBef>
                <a:spcPts val="499"/>
              </a:spcBef>
              <a:buClr>
                <a:srgbClr val="ff0000"/>
              </a:buClr>
              <a:buFont typeface="Arial"/>
              <a:buChar char="•"/>
            </a:pPr>
            <a:r>
              <a:rPr b="0" lang="da-DK" sz="1300" strike="noStrike" u="none">
                <a:solidFill>
                  <a:srgbClr val="ff0000"/>
                </a:solidFill>
                <a:effectLst/>
                <a:uFillTx/>
                <a:latin typeface="Calibri"/>
              </a:rPr>
              <a:t>Hæmatemese  (</a:t>
            </a:r>
            <a:r>
              <a:rPr b="0" lang="da-DK" sz="13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Kaffegrumslignende opkast)</a:t>
            </a:r>
            <a:endParaRPr b="0" lang="da-DK" sz="13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685800" indent="-228600" defTabSz="914400">
              <a:lnSpc>
                <a:spcPct val="100000"/>
              </a:lnSpc>
              <a:spcBef>
                <a:spcPts val="499"/>
              </a:spcBef>
              <a:buClr>
                <a:srgbClr val="ff0000"/>
              </a:buClr>
              <a:buFont typeface="Arial"/>
              <a:buChar char="•"/>
            </a:pPr>
            <a:r>
              <a:rPr b="0" lang="da-DK" sz="1300" strike="noStrike" u="none">
                <a:solidFill>
                  <a:srgbClr val="ff0000"/>
                </a:solidFill>
                <a:effectLst/>
                <a:uFillTx/>
                <a:latin typeface="Calibri"/>
              </a:rPr>
              <a:t>Melæna (</a:t>
            </a:r>
            <a:r>
              <a:rPr b="0" lang="da-DK" sz="13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Afføring med delvist fordøjet blod, som er sort, tjærelignende og med en karakteristisk sødlig lugt)</a:t>
            </a:r>
            <a:endParaRPr b="0" lang="da-DK" sz="13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685800" indent="-228600" defTabSz="91440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da-DK" sz="13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Frisk blødning kommer som regel fra rectum og analkanal </a:t>
            </a:r>
            <a:endParaRPr b="0" lang="da-DK" sz="13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685800" indent="-228600" defTabSz="91440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da-DK" sz="13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Anæmi (kan give symptomer)</a:t>
            </a:r>
            <a:endParaRPr b="0" lang="da-DK" sz="13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228600" indent="-228600" defTabSz="91440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1" lang="da-DK" sz="13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Hyppigste årsager til akut GI blødning</a:t>
            </a:r>
            <a:endParaRPr b="0" lang="da-DK" sz="13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685800" indent="-228600" defTabSz="914400">
              <a:lnSpc>
                <a:spcPct val="100000"/>
              </a:lnSpc>
              <a:spcBef>
                <a:spcPts val="499"/>
              </a:spcBef>
              <a:buClr>
                <a:srgbClr val="ff0000"/>
              </a:buClr>
              <a:buFont typeface="Arial"/>
              <a:buChar char="•"/>
            </a:pPr>
            <a:r>
              <a:rPr b="0" lang="da-DK" sz="1300" strike="noStrike" u="none">
                <a:solidFill>
                  <a:srgbClr val="ff0000"/>
                </a:solidFill>
                <a:effectLst/>
                <a:uFillTx/>
                <a:latin typeface="Calibri"/>
              </a:rPr>
              <a:t>Blødende ulcus</a:t>
            </a:r>
            <a:endParaRPr b="0" lang="da-DK" sz="13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685800" indent="-228600" defTabSz="914400">
              <a:lnSpc>
                <a:spcPct val="100000"/>
              </a:lnSpc>
              <a:spcBef>
                <a:spcPts val="499"/>
              </a:spcBef>
              <a:buClr>
                <a:srgbClr val="ff0000"/>
              </a:buClr>
              <a:buFont typeface="Arial"/>
              <a:buChar char="•"/>
            </a:pPr>
            <a:r>
              <a:rPr b="0" lang="da-DK" sz="1300" strike="noStrike" u="none">
                <a:solidFill>
                  <a:srgbClr val="ff0000"/>
                </a:solidFill>
                <a:effectLst/>
                <a:uFillTx/>
                <a:latin typeface="Calibri"/>
              </a:rPr>
              <a:t>Eosophagusvaricer </a:t>
            </a:r>
            <a:endParaRPr b="0" lang="da-DK" sz="13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228600" indent="-228600" defTabSz="91440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1" lang="da-DK" sz="13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Behandling</a:t>
            </a:r>
            <a:r>
              <a:rPr b="0" lang="da-DK" sz="13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 </a:t>
            </a:r>
            <a:endParaRPr b="0" lang="da-DK" sz="13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685800" indent="-228600" defTabSz="914400">
              <a:lnSpc>
                <a:spcPct val="100000"/>
              </a:lnSpc>
              <a:spcBef>
                <a:spcPts val="499"/>
              </a:spcBef>
              <a:buClr>
                <a:srgbClr val="ff0000"/>
              </a:buClr>
              <a:buFont typeface="Arial"/>
              <a:buChar char="•"/>
            </a:pPr>
            <a:r>
              <a:rPr b="0" lang="da-DK" sz="1300" strike="noStrike" u="none">
                <a:solidFill>
                  <a:srgbClr val="ff0000"/>
                </a:solidFill>
                <a:effectLst/>
                <a:uFillTx/>
                <a:latin typeface="Calibri"/>
              </a:rPr>
              <a:t>Akut stabilisering af ustabile blødere* (ABCDE)</a:t>
            </a:r>
            <a:endParaRPr b="0" lang="da-DK" sz="13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143000" indent="-228600" defTabSz="91440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da-DK" sz="13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Korrektion af kredsløb med væske og evt. blod</a:t>
            </a:r>
            <a:endParaRPr b="0" lang="da-DK" sz="13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685800" indent="-228600" defTabSz="91440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da-DK" sz="13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Når patienten er stabil laves gastroskopi</a:t>
            </a:r>
            <a:endParaRPr b="0" lang="da-DK" sz="13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143000" indent="-228600" defTabSz="91440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da-DK" sz="13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Ulcus = Elkoagulation, injektion med adrenalin eller clips</a:t>
            </a:r>
            <a:endParaRPr b="0" lang="da-DK" sz="13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143000" indent="-228600" defTabSz="91440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da-DK" sz="13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Varicer = banding med elastik eller sonde/stent i øsofagus, hvis der fortsat er blødning </a:t>
            </a:r>
            <a:endParaRPr b="0" lang="da-DK" sz="13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228600" indent="-228600" defTabSz="91440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1" lang="da-DK" sz="13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Prognose </a:t>
            </a:r>
            <a:endParaRPr b="0" lang="da-DK" sz="13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685800" indent="-228600" defTabSz="91440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da-DK" sz="13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Øvre blødning er klart det farligste - mortalitet ca. 10% ved større blødning</a:t>
            </a:r>
            <a:endParaRPr b="0" lang="da-DK" sz="13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143000" indent="-228600" defTabSz="914400">
              <a:lnSpc>
                <a:spcPct val="100000"/>
              </a:lnSpc>
              <a:spcBef>
                <a:spcPts val="499"/>
              </a:spcBef>
              <a:buClr>
                <a:srgbClr val="ff0000"/>
              </a:buClr>
              <a:buFont typeface="Arial"/>
              <a:buChar char="•"/>
            </a:pPr>
            <a:r>
              <a:rPr b="0" lang="da-DK" sz="1300" strike="noStrike" u="none">
                <a:solidFill>
                  <a:srgbClr val="ff0000"/>
                </a:solidFill>
                <a:effectLst/>
                <a:uFillTx/>
                <a:latin typeface="Calibri"/>
              </a:rPr>
              <a:t>Variceblødning pba. levercirrose har noget højere mortalitet </a:t>
            </a:r>
            <a:endParaRPr b="0" lang="da-DK" sz="13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143000" indent="-228600" defTabSz="91440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da-DK" sz="13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Ofte reblødning </a:t>
            </a:r>
            <a:endParaRPr b="0" lang="da-DK" sz="13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685800" indent="-228600" defTabSz="91440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da-DK" sz="13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Nedre blødning har meget lav mortalitet</a:t>
            </a:r>
            <a:endParaRPr b="0" lang="da-DK" sz="13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223" name="Tekstfelt 4"/>
          <p:cNvSpPr/>
          <p:nvPr/>
        </p:nvSpPr>
        <p:spPr>
          <a:xfrm>
            <a:off x="9304200" y="5040000"/>
            <a:ext cx="2708640" cy="1692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da-DK" sz="16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          *Ustabile blødere</a:t>
            </a:r>
            <a:endParaRPr b="0" lang="en-DK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743040" indent="-28584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da-DK" sz="1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Lavt BT (&lt;100 systolisk)</a:t>
            </a:r>
            <a:endParaRPr b="0" lang="en-DK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743040" indent="-28584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da-DK" sz="1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Høj puls (&gt;100) </a:t>
            </a:r>
            <a:endParaRPr b="0" lang="en-DK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743040" indent="-28584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da-DK" sz="1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Bleg</a:t>
            </a:r>
            <a:endParaRPr b="0" lang="en-DK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743040" indent="-28584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da-DK" sz="1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Klamtsvedende </a:t>
            </a:r>
            <a:endParaRPr b="0" lang="en-DK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743040" indent="-28584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da-DK" sz="1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Evt. synkope </a:t>
            </a:r>
            <a:endParaRPr b="0" lang="en-DK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en-DK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224" name="Picture 2" descr="ØSTFAGUSVARICER OG GASTRISKE VARICER | Medicinsk Kompendium"/>
          <p:cNvPicPr/>
          <p:nvPr/>
        </p:nvPicPr>
        <p:blipFill>
          <a:blip r:embed="rId1"/>
          <a:stretch/>
        </p:blipFill>
        <p:spPr>
          <a:xfrm>
            <a:off x="9744840" y="0"/>
            <a:ext cx="2446920" cy="25297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25" name="Billede 7" descr=""/>
          <p:cNvPicPr/>
          <p:nvPr/>
        </p:nvPicPr>
        <p:blipFill>
          <a:blip r:embed="rId2"/>
          <a:stretch/>
        </p:blipFill>
        <p:spPr>
          <a:xfrm>
            <a:off x="7386120" y="2363400"/>
            <a:ext cx="4805640" cy="21312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26" name="Rektangel 8"/>
          <p:cNvSpPr/>
          <p:nvPr/>
        </p:nvSpPr>
        <p:spPr>
          <a:xfrm>
            <a:off x="9498240" y="4846320"/>
            <a:ext cx="2594160" cy="178272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da-DK" sz="1800" strike="noStrike" u="non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844" dur="indefinite" restart="never" nodeType="tmRoot">
          <p:childTnLst>
            <p:seq>
              <p:cTn id="845" dur="indefinite" nodeType="mainSeq">
                <p:childTnLst>
                  <p:par>
                    <p:cTn id="846" fill="hold">
                      <p:stCondLst>
                        <p:cond delay="indefinite"/>
                      </p:stCondLst>
                      <p:childTnLst>
                        <p:par>
                          <p:cTn id="847" fill="hold">
                            <p:stCondLst>
                              <p:cond delay="0"/>
                            </p:stCondLst>
                            <p:childTnLst>
                              <p:par>
                                <p:cTn id="848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0" fill="hold">
                      <p:stCondLst>
                        <p:cond delay="indefinite"/>
                      </p:stCondLst>
                      <p:childTnLst>
                        <p:par>
                          <p:cTn id="851" fill="hold">
                            <p:stCondLst>
                              <p:cond delay="0"/>
                            </p:stCondLst>
                            <p:childTnLst>
                              <p:par>
                                <p:cTn id="852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4" fill="hold">
                      <p:stCondLst>
                        <p:cond delay="indefinite"/>
                      </p:stCondLst>
                      <p:childTnLst>
                        <p:par>
                          <p:cTn id="855" fill="hold">
                            <p:stCondLst>
                              <p:cond delay="0"/>
                            </p:stCondLst>
                            <p:childTnLst>
                              <p:par>
                                <p:cTn id="856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8" fill="hold">
                      <p:stCondLst>
                        <p:cond delay="indefinite"/>
                      </p:stCondLst>
                      <p:childTnLst>
                        <p:par>
                          <p:cTn id="859" fill="hold">
                            <p:stCondLst>
                              <p:cond delay="0"/>
                            </p:stCondLst>
                            <p:childTnLst>
                              <p:par>
                                <p:cTn id="860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2" fill="hold">
                      <p:stCondLst>
                        <p:cond delay="indefinite"/>
                      </p:stCondLst>
                      <p:childTnLst>
                        <p:par>
                          <p:cTn id="863" fill="hold">
                            <p:stCondLst>
                              <p:cond delay="0"/>
                            </p:stCondLst>
                            <p:childTnLst>
                              <p:par>
                                <p:cTn id="864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6" fill="hold">
                      <p:stCondLst>
                        <p:cond delay="indefinite"/>
                      </p:stCondLst>
                      <p:childTnLst>
                        <p:par>
                          <p:cTn id="867" fill="hold">
                            <p:stCondLst>
                              <p:cond delay="0"/>
                            </p:stCondLst>
                            <p:childTnLst>
                              <p:par>
                                <p:cTn id="868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0" fill="hold">
                      <p:stCondLst>
                        <p:cond delay="indefinite"/>
                      </p:stCondLst>
                      <p:childTnLst>
                        <p:par>
                          <p:cTn id="871" fill="hold">
                            <p:stCondLst>
                              <p:cond delay="0"/>
                            </p:stCondLst>
                            <p:childTnLst>
                              <p:par>
                                <p:cTn id="872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4" fill="hold">
                      <p:stCondLst>
                        <p:cond delay="indefinite"/>
                      </p:stCondLst>
                      <p:childTnLst>
                        <p:par>
                          <p:cTn id="875" fill="hold">
                            <p:stCondLst>
                              <p:cond delay="0"/>
                            </p:stCondLst>
                            <p:childTnLst>
                              <p:par>
                                <p:cTn id="876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8" fill="hold">
                      <p:stCondLst>
                        <p:cond delay="indefinite"/>
                      </p:stCondLst>
                      <p:childTnLst>
                        <p:par>
                          <p:cTn id="879" fill="hold">
                            <p:stCondLst>
                              <p:cond delay="0"/>
                            </p:stCondLst>
                            <p:childTnLst>
                              <p:par>
                                <p:cTn id="880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2" fill="hold">
                      <p:stCondLst>
                        <p:cond delay="indefinite"/>
                      </p:stCondLst>
                      <p:childTnLst>
                        <p:par>
                          <p:cTn id="883" fill="hold">
                            <p:stCondLst>
                              <p:cond delay="0"/>
                            </p:stCondLst>
                            <p:childTnLst>
                              <p:par>
                                <p:cTn id="884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6" fill="hold">
                      <p:stCondLst>
                        <p:cond delay="indefinite"/>
                      </p:stCondLst>
                      <p:childTnLst>
                        <p:par>
                          <p:cTn id="887" fill="hold">
                            <p:stCondLst>
                              <p:cond delay="0"/>
                            </p:stCondLst>
                            <p:childTnLst>
                              <p:par>
                                <p:cTn id="888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0" fill="hold">
                      <p:stCondLst>
                        <p:cond delay="indefinite"/>
                      </p:stCondLst>
                      <p:childTnLst>
                        <p:par>
                          <p:cTn id="891" fill="hold">
                            <p:stCondLst>
                              <p:cond delay="0"/>
                            </p:stCondLst>
                            <p:childTnLst>
                              <p:par>
                                <p:cTn id="892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4" fill="hold">
                      <p:stCondLst>
                        <p:cond delay="indefinite"/>
                      </p:stCondLst>
                      <p:childTnLst>
                        <p:par>
                          <p:cTn id="895" fill="hold">
                            <p:stCondLst>
                              <p:cond delay="0"/>
                            </p:stCondLst>
                            <p:childTnLst>
                              <p:par>
                                <p:cTn id="896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8" fill="hold">
                      <p:stCondLst>
                        <p:cond delay="indefinite"/>
                      </p:stCondLst>
                      <p:childTnLst>
                        <p:par>
                          <p:cTn id="899" fill="hold">
                            <p:stCondLst>
                              <p:cond delay="0"/>
                            </p:stCondLst>
                            <p:childTnLst>
                              <p:par>
                                <p:cTn id="900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2" fill="hold">
                      <p:stCondLst>
                        <p:cond delay="indefinite"/>
                      </p:stCondLst>
                      <p:childTnLst>
                        <p:par>
                          <p:cTn id="903" fill="hold">
                            <p:stCondLst>
                              <p:cond delay="0"/>
                            </p:stCondLst>
                            <p:childTnLst>
                              <p:par>
                                <p:cTn id="904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6" fill="hold">
                      <p:stCondLst>
                        <p:cond delay="indefinite"/>
                      </p:stCondLst>
                      <p:childTnLst>
                        <p:par>
                          <p:cTn id="907" fill="hold">
                            <p:stCondLst>
                              <p:cond delay="0"/>
                            </p:stCondLst>
                            <p:childTnLst>
                              <p:par>
                                <p:cTn id="908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0" fill="hold">
                      <p:stCondLst>
                        <p:cond delay="indefinite"/>
                      </p:stCondLst>
                      <p:childTnLst>
                        <p:par>
                          <p:cTn id="911" fill="hold">
                            <p:stCondLst>
                              <p:cond delay="0"/>
                            </p:stCondLst>
                            <p:childTnLst>
                              <p:par>
                                <p:cTn id="912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4" fill="hold">
                      <p:stCondLst>
                        <p:cond delay="indefinite"/>
                      </p:stCondLst>
                      <p:childTnLst>
                        <p:par>
                          <p:cTn id="915" fill="hold">
                            <p:stCondLst>
                              <p:cond delay="0"/>
                            </p:stCondLst>
                            <p:childTnLst>
                              <p:par>
                                <p:cTn id="916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8" fill="hold">
                      <p:stCondLst>
                        <p:cond delay="indefinite"/>
                      </p:stCondLst>
                      <p:childTnLst>
                        <p:par>
                          <p:cTn id="919" fill="hold">
                            <p:stCondLst>
                              <p:cond delay="0"/>
                            </p:stCondLst>
                            <p:childTnLst>
                              <p:par>
                                <p:cTn id="920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2" fill="hold">
                      <p:stCondLst>
                        <p:cond delay="indefinite"/>
                      </p:stCondLst>
                      <p:childTnLst>
                        <p:par>
                          <p:cTn id="923" fill="hold">
                            <p:stCondLst>
                              <p:cond delay="0"/>
                            </p:stCondLst>
                            <p:childTnLst>
                              <p:par>
                                <p:cTn id="924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Picture 2" descr="koloskopi - Kikkertundersøgelse af ende- og tyktarm"/>
          <p:cNvPicPr/>
          <p:nvPr/>
        </p:nvPicPr>
        <p:blipFill>
          <a:blip r:embed="rId1"/>
          <a:stretch/>
        </p:blipFill>
        <p:spPr>
          <a:xfrm>
            <a:off x="7903080" y="4243320"/>
            <a:ext cx="4288320" cy="26049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28" name="PlaceHolder 1"/>
          <p:cNvSpPr>
            <a:spLocks noGrp="1"/>
          </p:cNvSpPr>
          <p:nvPr>
            <p:ph type="title"/>
          </p:nvPr>
        </p:nvSpPr>
        <p:spPr>
          <a:xfrm>
            <a:off x="838080" y="216720"/>
            <a:ext cx="10515240" cy="685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 lnSpcReduction="9999"/>
          </a:bodyPr>
          <a:p>
            <a:pPr indent="0" defTabSz="914400">
              <a:lnSpc>
                <a:spcPct val="90000"/>
              </a:lnSpc>
              <a:buNone/>
            </a:pPr>
            <a:r>
              <a:rPr b="0" lang="da-DK" sz="44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Colorectal cancer</a:t>
            </a:r>
            <a:endParaRPr b="0" lang="da-DK" sz="4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229" name="PlaceHolder 2"/>
          <p:cNvSpPr>
            <a:spLocks noGrp="1"/>
          </p:cNvSpPr>
          <p:nvPr>
            <p:ph/>
          </p:nvPr>
        </p:nvSpPr>
        <p:spPr>
          <a:xfrm>
            <a:off x="838080" y="1291680"/>
            <a:ext cx="7254000" cy="5349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da-DK" sz="16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3. hyppigste cancerform  </a:t>
            </a:r>
            <a:endParaRPr b="0" lang="da-DK" sz="16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685800" indent="-228600" defTabSz="91440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da-DK" sz="16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De fleste hos 70+ årige (meget sjældent før 40-årsalderen)</a:t>
            </a:r>
            <a:endParaRPr b="0" lang="da-DK" sz="16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228600" indent="-228600" defTabSz="91440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1" lang="da-DK" sz="16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Symptomer</a:t>
            </a:r>
            <a:r>
              <a:rPr b="0" lang="da-DK" sz="16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 </a:t>
            </a:r>
            <a:endParaRPr b="0" lang="da-DK" sz="16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685800" indent="-228600" defTabSz="914400">
              <a:lnSpc>
                <a:spcPct val="100000"/>
              </a:lnSpc>
              <a:spcBef>
                <a:spcPts val="499"/>
              </a:spcBef>
              <a:buClr>
                <a:srgbClr val="ff0000"/>
              </a:buClr>
              <a:buFont typeface="Arial"/>
              <a:buChar char="•"/>
            </a:pPr>
            <a:r>
              <a:rPr b="0" lang="da-DK" sz="1600" strike="noStrike" u="none">
                <a:solidFill>
                  <a:srgbClr val="ff0000"/>
                </a:solidFill>
                <a:effectLst/>
                <a:uFillTx/>
                <a:latin typeface="Calibri"/>
              </a:rPr>
              <a:t>Ændret afføringsmønster</a:t>
            </a:r>
            <a:endParaRPr b="0" lang="da-DK" sz="16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685800" indent="-228600" defTabSz="914400">
              <a:lnSpc>
                <a:spcPct val="100000"/>
              </a:lnSpc>
              <a:spcBef>
                <a:spcPts val="499"/>
              </a:spcBef>
              <a:buClr>
                <a:srgbClr val="ff0000"/>
              </a:buClr>
              <a:buFont typeface="Arial"/>
              <a:buChar char="•"/>
            </a:pPr>
            <a:r>
              <a:rPr b="0" lang="da-DK" sz="1600" strike="noStrike" u="none">
                <a:solidFill>
                  <a:srgbClr val="ff0000"/>
                </a:solidFill>
                <a:effectLst/>
                <a:uFillTx/>
                <a:latin typeface="Calibri"/>
              </a:rPr>
              <a:t>Blod i afføringen (vedvarende)</a:t>
            </a:r>
            <a:endParaRPr b="0" lang="da-DK" sz="16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685800" indent="-228600" defTabSz="91440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da-DK" sz="16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Mavesmerter </a:t>
            </a:r>
            <a:endParaRPr b="0" lang="da-DK" sz="16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685800" indent="-228600" defTabSz="91440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da-DK" sz="16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Ileus hos ældre</a:t>
            </a:r>
            <a:endParaRPr b="0" lang="da-DK" sz="16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228600" indent="-228600" defTabSz="91440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1" lang="da-DK" sz="16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Diagnose</a:t>
            </a:r>
            <a:endParaRPr b="0" lang="da-DK" sz="16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685800" indent="-228600" defTabSz="91440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da-DK" sz="16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Koloskopi, hvor der kan tages biopsi</a:t>
            </a:r>
            <a:endParaRPr b="0" lang="da-DK" sz="16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685800" indent="-228600" defTabSz="91440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da-DK" sz="16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CT-skanning mhp. TNM staging </a:t>
            </a:r>
            <a:endParaRPr b="0" lang="da-DK" sz="16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228600" indent="-228600" defTabSz="91440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1" lang="da-DK" sz="16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Behandling</a:t>
            </a:r>
            <a:r>
              <a:rPr b="0" lang="da-DK" sz="16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 </a:t>
            </a:r>
            <a:endParaRPr b="0" lang="da-DK" sz="16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685800" indent="-228600" defTabSz="91440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da-DK" sz="16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Afhænger af TNM </a:t>
            </a:r>
            <a:endParaRPr b="0" lang="da-DK" sz="16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685800" indent="-228600" defTabSz="914400">
              <a:lnSpc>
                <a:spcPct val="100000"/>
              </a:lnSpc>
              <a:spcBef>
                <a:spcPts val="499"/>
              </a:spcBef>
              <a:buClr>
                <a:srgbClr val="ff0000"/>
              </a:buClr>
              <a:buFont typeface="Arial"/>
              <a:buChar char="•"/>
            </a:pPr>
            <a:r>
              <a:rPr b="0" lang="da-DK" sz="1600" strike="noStrike" u="none">
                <a:solidFill>
                  <a:srgbClr val="ff0000"/>
                </a:solidFill>
                <a:effectLst/>
                <a:uFillTx/>
                <a:latin typeface="Calibri"/>
              </a:rPr>
              <a:t>Den eneste sikre helbredelse er operation</a:t>
            </a:r>
            <a:r>
              <a:rPr b="0" lang="da-DK" sz="16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, hvor man fjerner afficerede tarmsegment</a:t>
            </a:r>
            <a:endParaRPr b="0" lang="da-DK" sz="16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143000" indent="-228600" defTabSz="91440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da-DK" sz="16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Er der indvækst i omkringliggende organer, skal disse også fjernes</a:t>
            </a:r>
            <a:endParaRPr b="0" lang="da-DK" sz="16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685800" indent="-228600" defTabSz="91440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da-DK" sz="16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Ofte adjuverende kemo </a:t>
            </a:r>
            <a:endParaRPr b="0" lang="da-DK" sz="16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pic>
        <p:nvPicPr>
          <p:cNvPr id="230" name="Billede 3" descr=""/>
          <p:cNvPicPr/>
          <p:nvPr/>
        </p:nvPicPr>
        <p:blipFill>
          <a:blip r:embed="rId2"/>
          <a:stretch/>
        </p:blipFill>
        <p:spPr>
          <a:xfrm>
            <a:off x="8365320" y="2877480"/>
            <a:ext cx="2594880" cy="23490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31" name="Billede 4" descr=""/>
          <p:cNvPicPr/>
          <p:nvPr/>
        </p:nvPicPr>
        <p:blipFill>
          <a:blip r:embed="rId3"/>
          <a:stretch/>
        </p:blipFill>
        <p:spPr>
          <a:xfrm>
            <a:off x="7134120" y="9000"/>
            <a:ext cx="5057640" cy="295596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926" dur="indefinite" restart="never" nodeType="tmRoot">
          <p:childTnLst>
            <p:seq>
              <p:cTn id="927" dur="indefinite" nodeType="mainSeq">
                <p:childTnLst>
                  <p:par>
                    <p:cTn id="928" fill="hold">
                      <p:stCondLst>
                        <p:cond delay="indefinite"/>
                      </p:stCondLst>
                      <p:childTnLst>
                        <p:par>
                          <p:cTn id="929" fill="hold">
                            <p:stCondLst>
                              <p:cond delay="0"/>
                            </p:stCondLst>
                            <p:childTnLst>
                              <p:par>
                                <p:cTn id="930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2" fill="hold">
                      <p:stCondLst>
                        <p:cond delay="indefinite"/>
                      </p:stCondLst>
                      <p:childTnLst>
                        <p:par>
                          <p:cTn id="933" fill="hold">
                            <p:stCondLst>
                              <p:cond delay="0"/>
                            </p:stCondLst>
                            <p:childTnLst>
                              <p:par>
                                <p:cTn id="934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6" fill="hold">
                      <p:stCondLst>
                        <p:cond delay="indefinite"/>
                      </p:stCondLst>
                      <p:childTnLst>
                        <p:par>
                          <p:cTn id="937" fill="hold">
                            <p:stCondLst>
                              <p:cond delay="0"/>
                            </p:stCondLst>
                            <p:childTnLst>
                              <p:par>
                                <p:cTn id="938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0" fill="hold">
                      <p:stCondLst>
                        <p:cond delay="indefinite"/>
                      </p:stCondLst>
                      <p:childTnLst>
                        <p:par>
                          <p:cTn id="941" fill="hold">
                            <p:stCondLst>
                              <p:cond delay="0"/>
                            </p:stCondLst>
                            <p:childTnLst>
                              <p:par>
                                <p:cTn id="942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4" fill="hold">
                      <p:stCondLst>
                        <p:cond delay="indefinite"/>
                      </p:stCondLst>
                      <p:childTnLst>
                        <p:par>
                          <p:cTn id="945" fill="hold">
                            <p:stCondLst>
                              <p:cond delay="0"/>
                            </p:stCondLst>
                            <p:childTnLst>
                              <p:par>
                                <p:cTn id="946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8" fill="hold">
                      <p:stCondLst>
                        <p:cond delay="indefinite"/>
                      </p:stCondLst>
                      <p:childTnLst>
                        <p:par>
                          <p:cTn id="949" fill="hold">
                            <p:stCondLst>
                              <p:cond delay="0"/>
                            </p:stCondLst>
                            <p:childTnLst>
                              <p:par>
                                <p:cTn id="950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2" fill="hold">
                      <p:stCondLst>
                        <p:cond delay="indefinite"/>
                      </p:stCondLst>
                      <p:childTnLst>
                        <p:par>
                          <p:cTn id="953" fill="hold">
                            <p:stCondLst>
                              <p:cond delay="0"/>
                            </p:stCondLst>
                            <p:childTnLst>
                              <p:par>
                                <p:cTn id="954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6" fill="hold">
                      <p:stCondLst>
                        <p:cond delay="indefinite"/>
                      </p:stCondLst>
                      <p:childTnLst>
                        <p:par>
                          <p:cTn id="957" fill="hold">
                            <p:stCondLst>
                              <p:cond delay="0"/>
                            </p:stCondLst>
                            <p:childTnLst>
                              <p:par>
                                <p:cTn id="958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0" fill="hold">
                      <p:stCondLst>
                        <p:cond delay="indefinite"/>
                      </p:stCondLst>
                      <p:childTnLst>
                        <p:par>
                          <p:cTn id="961" fill="hold">
                            <p:stCondLst>
                              <p:cond delay="0"/>
                            </p:stCondLst>
                            <p:childTnLst>
                              <p:par>
                                <p:cTn id="962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4" fill="hold">
                      <p:stCondLst>
                        <p:cond delay="indefinite"/>
                      </p:stCondLst>
                      <p:childTnLst>
                        <p:par>
                          <p:cTn id="965" fill="hold">
                            <p:stCondLst>
                              <p:cond delay="0"/>
                            </p:stCondLst>
                            <p:childTnLst>
                              <p:par>
                                <p:cTn id="966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8" fill="hold">
                      <p:stCondLst>
                        <p:cond delay="indefinite"/>
                      </p:stCondLst>
                      <p:childTnLst>
                        <p:par>
                          <p:cTn id="969" fill="hold">
                            <p:stCondLst>
                              <p:cond delay="0"/>
                            </p:stCondLst>
                            <p:childTnLst>
                              <p:par>
                                <p:cTn id="970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2" fill="hold">
                      <p:stCondLst>
                        <p:cond delay="indefinite"/>
                      </p:stCondLst>
                      <p:childTnLst>
                        <p:par>
                          <p:cTn id="973" fill="hold">
                            <p:stCondLst>
                              <p:cond delay="0"/>
                            </p:stCondLst>
                            <p:childTnLst>
                              <p:par>
                                <p:cTn id="974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6" fill="hold">
                      <p:stCondLst>
                        <p:cond delay="indefinite"/>
                      </p:stCondLst>
                      <p:childTnLst>
                        <p:par>
                          <p:cTn id="977" fill="hold">
                            <p:stCondLst>
                              <p:cond delay="0"/>
                            </p:stCondLst>
                            <p:childTnLst>
                              <p:par>
                                <p:cTn id="978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0" fill="hold">
                      <p:stCondLst>
                        <p:cond delay="indefinite"/>
                      </p:stCondLst>
                      <p:childTnLst>
                        <p:par>
                          <p:cTn id="981" fill="hold">
                            <p:stCondLst>
                              <p:cond delay="0"/>
                            </p:stCondLst>
                            <p:childTnLst>
                              <p:par>
                                <p:cTn id="982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4" fill="hold">
                      <p:stCondLst>
                        <p:cond delay="indefinite"/>
                      </p:stCondLst>
                      <p:childTnLst>
                        <p:par>
                          <p:cTn id="985" fill="hold">
                            <p:stCondLst>
                              <p:cond delay="0"/>
                            </p:stCondLst>
                            <p:childTnLst>
                              <p:par>
                                <p:cTn id="986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da-DK" sz="44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Highlights fra undervisning – lektion 5 </a:t>
            </a:r>
            <a:endParaRPr b="0" lang="da-DK" sz="4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graphicFrame>
        <p:nvGraphicFramePr>
          <p:cNvPr id="6" name="Diagram6"/>
          <p:cNvGraphicFramePr/>
          <p:nvPr>
            <p:extLst>
              <p:ext uri="{D42A27DB-BD31-4B8C-83A1-F6EECF244321}">
                <p14:modId xmlns:p14="http://schemas.microsoft.com/office/powerpoint/2010/main" val="2511936301"/>
              </p:ext>
            </p:extLst>
          </p:nvPr>
        </p:nvGraphicFramePr>
        <p:xfrm>
          <a:off x="838080" y="1825560"/>
          <a:ext cx="10515240" cy="43509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PlaceHolder 1"/>
          <p:cNvSpPr>
            <a:spLocks noGrp="1"/>
          </p:cNvSpPr>
          <p:nvPr>
            <p:ph type="title"/>
          </p:nvPr>
        </p:nvSpPr>
        <p:spPr>
          <a:xfrm>
            <a:off x="819360" y="226080"/>
            <a:ext cx="4644000" cy="851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 fontScale="77500" lnSpcReduction="19999"/>
          </a:bodyPr>
          <a:p>
            <a:pPr indent="0" defTabSz="914400">
              <a:lnSpc>
                <a:spcPct val="90000"/>
              </a:lnSpc>
              <a:buNone/>
            </a:pPr>
            <a:r>
              <a:rPr b="0" lang="da-DK" sz="54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Akut Pancreatitis</a:t>
            </a:r>
            <a:endParaRPr b="0" lang="da-DK" sz="5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234" name="PlaceHolder 2"/>
          <p:cNvSpPr>
            <a:spLocks noGrp="1"/>
          </p:cNvSpPr>
          <p:nvPr>
            <p:ph/>
          </p:nvPr>
        </p:nvSpPr>
        <p:spPr>
          <a:xfrm>
            <a:off x="819360" y="1221120"/>
            <a:ext cx="10553040" cy="5226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ff0000"/>
              </a:buClr>
              <a:buFont typeface="Arial"/>
              <a:buChar char="•"/>
            </a:pPr>
            <a:r>
              <a:rPr b="0" lang="da-DK" sz="1600" strike="noStrike" u="none">
                <a:solidFill>
                  <a:srgbClr val="ff0000"/>
                </a:solidFill>
                <a:effectLst/>
                <a:uFillTx/>
                <a:latin typeface="Calibri"/>
              </a:rPr>
              <a:t>Inflammatorisk</a:t>
            </a:r>
            <a:r>
              <a:rPr b="0" lang="da-DK" sz="16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 forandring i pancreas – oftest irreversibel</a:t>
            </a:r>
            <a:endParaRPr b="0" lang="da-DK" sz="16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1" lang="da-DK" sz="16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Årsager</a:t>
            </a:r>
            <a:endParaRPr b="0" lang="da-DK" sz="16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685800" indent="-228600" defTabSz="914400">
              <a:lnSpc>
                <a:spcPct val="120000"/>
              </a:lnSpc>
              <a:spcBef>
                <a:spcPts val="499"/>
              </a:spcBef>
              <a:buClr>
                <a:srgbClr val="ff0000"/>
              </a:buClr>
              <a:buFont typeface="Arial"/>
              <a:buChar char="•"/>
            </a:pPr>
            <a:r>
              <a:rPr b="0" lang="da-DK" sz="1400" strike="noStrike" u="none">
                <a:solidFill>
                  <a:srgbClr val="ff0000"/>
                </a:solidFill>
                <a:effectLst/>
                <a:uFillTx/>
                <a:latin typeface="Calibri"/>
              </a:rPr>
              <a:t>Alkohol (45%)</a:t>
            </a:r>
            <a:endParaRPr b="0" lang="da-DK" sz="1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685800" indent="-228600" defTabSz="914400">
              <a:lnSpc>
                <a:spcPct val="120000"/>
              </a:lnSpc>
              <a:spcBef>
                <a:spcPts val="499"/>
              </a:spcBef>
              <a:buClr>
                <a:srgbClr val="ff0000"/>
              </a:buClr>
              <a:buFont typeface="Arial"/>
              <a:buChar char="•"/>
            </a:pPr>
            <a:r>
              <a:rPr b="0" lang="da-DK" sz="1400" strike="noStrike" u="none">
                <a:solidFill>
                  <a:srgbClr val="ff0000"/>
                </a:solidFill>
                <a:effectLst/>
                <a:uFillTx/>
                <a:latin typeface="Calibri"/>
              </a:rPr>
              <a:t>Galdevejssten (35%) </a:t>
            </a:r>
            <a:endParaRPr b="0" lang="da-DK" sz="1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1" lang="da-DK" sz="16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Symptomer</a:t>
            </a:r>
            <a:r>
              <a:rPr b="0" lang="da-DK" sz="16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 </a:t>
            </a:r>
            <a:endParaRPr b="0" lang="da-DK" sz="16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685800" indent="-228600" defTabSz="914400">
              <a:lnSpc>
                <a:spcPct val="120000"/>
              </a:lnSpc>
              <a:spcBef>
                <a:spcPts val="499"/>
              </a:spcBef>
              <a:buClr>
                <a:srgbClr val="ff0000"/>
              </a:buClr>
              <a:buFont typeface="Arial"/>
              <a:buChar char="•"/>
            </a:pPr>
            <a:r>
              <a:rPr b="0" lang="da-DK" sz="1400" strike="noStrike" u="none">
                <a:solidFill>
                  <a:srgbClr val="ff0000"/>
                </a:solidFill>
                <a:effectLst/>
                <a:uFillTx/>
                <a:latin typeface="Calibri"/>
              </a:rPr>
              <a:t>Akut indsættende, konstante mavesmerter </a:t>
            </a:r>
            <a:r>
              <a:rPr b="0" lang="da-DK" sz="1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– Morfikakrævende </a:t>
            </a:r>
            <a:endParaRPr b="0" lang="da-DK" sz="1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143000" indent="-228600" defTabSz="91440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da-DK" sz="1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Oftest øverst i abdomen</a:t>
            </a:r>
            <a:endParaRPr b="0" lang="da-DK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143000" indent="-228600" defTabSz="91440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da-DK" sz="1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Evt. udstråling til ryggen, kvalme og opkast</a:t>
            </a:r>
            <a:endParaRPr b="0" lang="da-DK" sz="1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da-DK" sz="16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 </a:t>
            </a:r>
            <a:r>
              <a:rPr b="1" lang="da-DK" sz="16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Behandling</a:t>
            </a:r>
            <a:r>
              <a:rPr b="0" lang="da-DK" sz="16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 </a:t>
            </a:r>
            <a:endParaRPr b="0" lang="da-DK" sz="16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685800" indent="-228600" defTabSz="91440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da-DK" sz="1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Milde tilfælde = smertestillende + KRAM faktorer </a:t>
            </a:r>
            <a:endParaRPr b="0" lang="da-DK" sz="1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685800" indent="-228600" defTabSz="91440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da-DK" sz="1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Moderate tilfælde = få dages indlæggelse </a:t>
            </a:r>
            <a:endParaRPr b="0" lang="da-DK" sz="1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685800" indent="-228600" defTabSz="91440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da-DK" sz="1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Svære tilfælde = alvorligt forløb </a:t>
            </a:r>
            <a:r>
              <a:rPr b="0" lang="da-DK" sz="1400" strike="noStrike" u="none">
                <a:solidFill>
                  <a:schemeClr val="dk1"/>
                </a:solidFill>
                <a:effectLst/>
                <a:uFillTx/>
                <a:latin typeface="Wingdings"/>
              </a:rPr>
              <a:t></a:t>
            </a:r>
            <a:r>
              <a:rPr b="0" lang="da-DK" sz="1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 intensiv til organunderstøttende behandling (multiorgansvigt)  </a:t>
            </a:r>
            <a:endParaRPr b="0" lang="da-DK" sz="1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1" lang="da-DK" sz="16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Prognose</a:t>
            </a:r>
            <a:endParaRPr b="0" lang="da-DK" sz="16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685800" indent="-228600" defTabSz="91440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da-DK" sz="1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Mild pancreatitis  = God , ofte fuldt reversibelt </a:t>
            </a:r>
            <a:endParaRPr b="0" lang="da-DK" sz="1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685800" indent="-228600" defTabSz="91440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da-DK" sz="1400" strike="noStrike" u="sng">
                <a:solidFill>
                  <a:schemeClr val="dk1"/>
                </a:solidFill>
                <a:effectLst/>
                <a:uFillTx/>
                <a:latin typeface="Calibri"/>
              </a:rPr>
              <a:t>Svær pancreatitis = Mortalitet på 10% - trods hurtig behandling </a:t>
            </a:r>
            <a:endParaRPr b="0" lang="da-DK" sz="1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pic>
        <p:nvPicPr>
          <p:cNvPr id="235" name="Picture 4" descr="What Is Acute Pancreatitis &amp; What Happens In Acute Pancreatitis?LPC"/>
          <p:cNvPicPr/>
          <p:nvPr/>
        </p:nvPicPr>
        <p:blipFill>
          <a:blip r:embed="rId1"/>
          <a:stretch/>
        </p:blipFill>
        <p:spPr>
          <a:xfrm>
            <a:off x="8379360" y="67320"/>
            <a:ext cx="3632040" cy="36320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36" name="Picture 2" descr="Acute pancreatitis | Radiology Reference Article | Radiopaedia.org"/>
          <p:cNvPicPr/>
          <p:nvPr/>
        </p:nvPicPr>
        <p:blipFill>
          <a:blip r:embed="rId2"/>
          <a:stretch/>
        </p:blipFill>
        <p:spPr>
          <a:xfrm>
            <a:off x="8620920" y="3834720"/>
            <a:ext cx="3390480" cy="283788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0" name="Rectangle 7174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91" name="Arc 7176"/>
          <p:cNvSpPr/>
          <p:nvPr/>
        </p:nvSpPr>
        <p:spPr>
          <a:xfrm flipH="1" rot="3967200">
            <a:off x="8630280" y="490320"/>
            <a:ext cx="2988000" cy="2987640"/>
          </a:xfrm>
          <a:prstGeom prst="arc">
            <a:avLst>
              <a:gd name="adj1" fmla="val 14441841"/>
              <a:gd name="adj2" fmla="val 0"/>
            </a:avLst>
          </a:prstGeom>
          <a:noFill/>
          <a:ln cap="rnd" w="127000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Calibri"/>
            </a:endParaRPr>
          </a:p>
        </p:txBody>
      </p:sp>
      <p:sp>
        <p:nvSpPr>
          <p:cNvPr id="92" name="Freeform: Shape 7178"/>
          <p:cNvSpPr/>
          <p:nvPr/>
        </p:nvSpPr>
        <p:spPr>
          <a:xfrm flipH="1">
            <a:off x="0" y="5486400"/>
            <a:ext cx="2672640" cy="1371240"/>
          </a:xfrm>
          <a:custGeom>
            <a:avLst/>
            <a:gdLst>
              <a:gd name="textAreaLeft" fmla="*/ 360 w 2672640"/>
              <a:gd name="textAreaRight" fmla="*/ 2673360 w 2672640"/>
              <a:gd name="textAreaTop" fmla="*/ 0 h 1371240"/>
              <a:gd name="textAreaBottom" fmla="*/ 1371600 h 1371240"/>
              <a:gd name="GluePoint1X" fmla="*/ 1721734 w 2672863"/>
              <a:gd name="GluePoint1Y" fmla="*/ 0 h 1371600"/>
              <a:gd name="GluePoint2X" fmla="*/ 2564444 w 2672863"/>
              <a:gd name="GluePoint2Y" fmla="*/ 213382 h 1371600"/>
              <a:gd name="GluePoint3X" fmla="*/ 2672863 w 2672863"/>
              <a:gd name="GluePoint3Y" fmla="*/ 279248 h 1371600"/>
              <a:gd name="GluePoint4X" fmla="*/ 2672863 w 2672863"/>
              <a:gd name="GluePoint4Y" fmla="*/ 1371600 h 1371600"/>
              <a:gd name="GluePoint5X" fmla="*/ 0 w 2672863"/>
              <a:gd name="GluePoint5Y" fmla="*/ 1371600 h 1371600"/>
              <a:gd name="GluePoint6X" fmla="*/ 33268 w 2672863"/>
              <a:gd name="GluePoint6Y" fmla="*/ 1242216 h 1371600"/>
              <a:gd name="GluePoint7X" fmla="*/ 1721734 w 2672863"/>
              <a:gd name="GluePoint7Y" fmla="*/ 0 h 1371600"/>
            </a:gdLst>
            <a:ahLst/>
            <a:cxnLst>
              <a:cxn ang="0">
                <a:pos x="GluePoint1X" y="GluePoint1Y"/>
              </a:cxn>
              <a:cxn ang="0">
                <a:pos x="GluePoint2X" y="GluePoint2Y"/>
              </a:cxn>
              <a:cxn ang="0">
                <a:pos x="GluePoint3X" y="GluePoint3Y"/>
              </a:cxn>
              <a:cxn ang="0">
                <a:pos x="GluePoint4X" y="GluePoint4Y"/>
              </a:cxn>
              <a:cxn ang="0">
                <a:pos x="GluePoint5X" y="GluePoint5Y"/>
              </a:cxn>
              <a:cxn ang="0">
                <a:pos x="GluePoint6X" y="GluePoint6Y"/>
              </a:cxn>
              <a:cxn ang="0">
                <a:pos x="GluePoint7X" y="GluePoint7Y"/>
              </a:cxn>
            </a:cxnLst>
            <a:rect l="textAreaLeft" t="textAreaTop" r="textAreaRight" b="textAreaBottom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93" name="Picture 2" descr="Hvor stiller du alle dine spørgsmål om WordPress? – WebsitterService"/>
          <p:cNvSpPr/>
          <p:nvPr/>
        </p:nvSpPr>
        <p:spPr>
          <a:xfrm>
            <a:off x="703080" y="955440"/>
            <a:ext cx="4777200" cy="4777200"/>
          </a:xfrm>
          <a:custGeom>
            <a:avLst/>
            <a:gdLst>
              <a:gd name="textAreaLeft" fmla="*/ 0 w 4777200"/>
              <a:gd name="textAreaRight" fmla="*/ 4777560 w 4777200"/>
              <a:gd name="textAreaTop" fmla="*/ 0 h 4777200"/>
              <a:gd name="textAreaBottom" fmla="*/ 4777560 h 4777200"/>
            </a:gdLst>
            <a:ahLst/>
            <a:cxnLst/>
            <a:rect l="textAreaLeft" t="textAreaTop" r="textAreaRight" b="textAreaBottom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DK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4" name="PlaceHolder 1"/>
          <p:cNvSpPr>
            <a:spLocks noGrp="1"/>
          </p:cNvSpPr>
          <p:nvPr>
            <p:ph/>
          </p:nvPr>
        </p:nvSpPr>
        <p:spPr>
          <a:xfrm>
            <a:off x="5895000" y="2457360"/>
            <a:ext cx="5458320" cy="3719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da-DK" sz="4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Er der noget i gerne vil have gennemgået? </a:t>
            </a:r>
            <a:br>
              <a:rPr sz="4400"/>
            </a:br>
            <a:endParaRPr b="0" lang="da-DK" sz="4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da-DK" sz="4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Spørgsmål? </a:t>
            </a:r>
            <a:endParaRPr b="0" lang="da-DK" sz="4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Billede 3" descr=""/>
          <p:cNvPicPr/>
          <p:nvPr/>
        </p:nvPicPr>
        <p:blipFill>
          <a:blip r:embed="rId1"/>
          <a:srcRect l="5107" t="6015" r="12415" b="6015"/>
          <a:stretch/>
        </p:blipFill>
        <p:spPr>
          <a:xfrm>
            <a:off x="7686360" y="284760"/>
            <a:ext cx="4291560" cy="52290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3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da-DK" sz="44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Pancreas cancer </a:t>
            </a:r>
            <a:endParaRPr b="0" lang="da-DK" sz="4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239" name="PlaceHolder 2"/>
          <p:cNvSpPr>
            <a:spLocks noGrp="1"/>
          </p:cNvSpPr>
          <p:nvPr>
            <p:ph/>
          </p:nvPr>
        </p:nvSpPr>
        <p:spPr>
          <a:xfrm>
            <a:off x="838080" y="15591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1" lang="da-DK" sz="15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Risikofaktorer</a:t>
            </a:r>
            <a:endParaRPr b="0" lang="da-DK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685800" indent="-228600" defTabSz="91440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da-DK" sz="15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Alder </a:t>
            </a:r>
            <a:endParaRPr b="0" lang="da-DK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685800" indent="-228600" defTabSz="914400">
              <a:lnSpc>
                <a:spcPct val="100000"/>
              </a:lnSpc>
              <a:spcBef>
                <a:spcPts val="499"/>
              </a:spcBef>
              <a:buClr>
                <a:srgbClr val="ff0000"/>
              </a:buClr>
              <a:buFont typeface="Arial"/>
              <a:buChar char="•"/>
            </a:pPr>
            <a:r>
              <a:rPr b="0" lang="da-DK" sz="1500" strike="noStrike" u="none">
                <a:solidFill>
                  <a:srgbClr val="ff0000"/>
                </a:solidFill>
                <a:effectLst/>
                <a:uFillTx/>
                <a:latin typeface="Calibri"/>
              </a:rPr>
              <a:t>Rygning! </a:t>
            </a:r>
            <a:endParaRPr b="0" lang="da-DK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685800" indent="-228600" defTabSz="914400">
              <a:lnSpc>
                <a:spcPct val="100000"/>
              </a:lnSpc>
              <a:spcBef>
                <a:spcPts val="499"/>
              </a:spcBef>
              <a:buClr>
                <a:srgbClr val="ff0000"/>
              </a:buClr>
              <a:buFont typeface="Arial"/>
              <a:buChar char="•"/>
            </a:pPr>
            <a:r>
              <a:rPr b="0" lang="da-DK" sz="1500" strike="noStrike" u="none">
                <a:solidFill>
                  <a:srgbClr val="ff0000"/>
                </a:solidFill>
                <a:effectLst/>
                <a:uFillTx/>
                <a:latin typeface="Calibri"/>
              </a:rPr>
              <a:t>Alkohol </a:t>
            </a:r>
            <a:endParaRPr b="0" lang="da-DK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228600" indent="-228600" defTabSz="91440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1" lang="da-DK" sz="15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Symptomer</a:t>
            </a:r>
            <a:endParaRPr b="0" lang="da-DK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685800" indent="-228600" defTabSz="91440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da-DK" sz="15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Uspecifikke symptomer i starten – </a:t>
            </a:r>
            <a:r>
              <a:rPr b="0" lang="da-DK" sz="1500" strike="noStrike" u="none">
                <a:solidFill>
                  <a:srgbClr val="ff0000"/>
                </a:solidFill>
                <a:effectLst/>
                <a:uFillTx/>
                <a:latin typeface="Calibri"/>
              </a:rPr>
              <a:t>B symptomer! </a:t>
            </a:r>
            <a:endParaRPr b="0" lang="da-DK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685800" indent="-228600" defTabSz="91440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da-DK" sz="15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Kvalme </a:t>
            </a:r>
            <a:endParaRPr b="0" lang="da-DK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685800" indent="-228600" defTabSz="914400">
              <a:lnSpc>
                <a:spcPct val="100000"/>
              </a:lnSpc>
              <a:spcBef>
                <a:spcPts val="499"/>
              </a:spcBef>
              <a:buClr>
                <a:srgbClr val="ff0000"/>
              </a:buClr>
              <a:buFont typeface="Arial"/>
              <a:buChar char="•"/>
            </a:pPr>
            <a:r>
              <a:rPr b="0" lang="da-DK" sz="1500" strike="noStrike" u="none">
                <a:solidFill>
                  <a:srgbClr val="ff0000"/>
                </a:solidFill>
                <a:effectLst/>
                <a:uFillTx/>
                <a:latin typeface="Calibri"/>
              </a:rPr>
              <a:t>Mavesmerter </a:t>
            </a:r>
            <a:endParaRPr b="0" lang="da-DK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685800" indent="-228600" defTabSz="91440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da-DK" sz="15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Senere icterus ved afklemning af galdevejene</a:t>
            </a:r>
            <a:endParaRPr b="0" lang="da-DK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685800" indent="-228600" defTabSz="914400">
              <a:lnSpc>
                <a:spcPct val="100000"/>
              </a:lnSpc>
              <a:spcBef>
                <a:spcPts val="499"/>
              </a:spcBef>
              <a:buClr>
                <a:srgbClr val="ff0000"/>
              </a:buClr>
              <a:buFont typeface="Arial"/>
              <a:buChar char="•"/>
            </a:pPr>
            <a:r>
              <a:rPr b="0" lang="da-DK" sz="1500" strike="noStrike" u="none">
                <a:solidFill>
                  <a:srgbClr val="ff0000"/>
                </a:solidFill>
                <a:effectLst/>
                <a:uFillTx/>
                <a:latin typeface="Calibri"/>
              </a:rPr>
              <a:t>Progredierer </a:t>
            </a:r>
            <a:r>
              <a:rPr b="0" lang="da-DK" sz="1500" strike="noStrike" u="sng">
                <a:solidFill>
                  <a:srgbClr val="ff0000"/>
                </a:solidFill>
                <a:effectLst/>
                <a:uFillTx/>
                <a:latin typeface="Calibri"/>
              </a:rPr>
              <a:t>HURTIGT</a:t>
            </a:r>
            <a:r>
              <a:rPr b="0" lang="da-DK" sz="1500" strike="noStrike" u="none">
                <a:solidFill>
                  <a:srgbClr val="ff0000"/>
                </a:solidFill>
                <a:effectLst/>
                <a:uFillTx/>
                <a:latin typeface="Calibri"/>
              </a:rPr>
              <a:t>! </a:t>
            </a:r>
            <a:endParaRPr b="0" lang="da-DK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228600" indent="-228600" defTabSz="91440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1" lang="da-DK" sz="15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Behandling </a:t>
            </a:r>
            <a:endParaRPr b="0" lang="da-DK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685800" indent="-228600" defTabSz="914400">
              <a:lnSpc>
                <a:spcPct val="100000"/>
              </a:lnSpc>
              <a:spcBef>
                <a:spcPts val="499"/>
              </a:spcBef>
              <a:buClr>
                <a:srgbClr val="ff0000"/>
              </a:buClr>
              <a:buFont typeface="Arial"/>
              <a:buChar char="•"/>
            </a:pPr>
            <a:r>
              <a:rPr b="0" lang="da-DK" sz="1500" strike="noStrike" u="none">
                <a:solidFill>
                  <a:srgbClr val="ff0000"/>
                </a:solidFill>
                <a:effectLst/>
                <a:uFillTx/>
                <a:latin typeface="Calibri"/>
              </a:rPr>
              <a:t>Whipples operation </a:t>
            </a:r>
            <a:endParaRPr b="0" lang="da-DK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143000" indent="-228600" defTabSz="91440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da-DK" sz="15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Eneste helbredende behandling</a:t>
            </a:r>
            <a:endParaRPr b="0" lang="da-DK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143000" indent="-228600" defTabSz="91440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da-DK" sz="15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Kan nogle gange forudgåes af kemo- og strålebehandling</a:t>
            </a:r>
            <a:endParaRPr b="0" lang="da-DK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228600" indent="-228600" defTabSz="91440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1" lang="da-DK" sz="15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75%</a:t>
            </a:r>
            <a:r>
              <a:rPr b="0" lang="da-DK" sz="15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 har metastaser på diagnosetidspunkt, non-resektabel tumor eller for dårlig AT til OP </a:t>
            </a:r>
            <a:r>
              <a:rPr b="0" lang="da-DK" sz="1500" strike="noStrike" u="none">
                <a:solidFill>
                  <a:schemeClr val="dk1"/>
                </a:solidFill>
                <a:effectLst/>
                <a:uFillTx/>
                <a:latin typeface="Wingdings"/>
              </a:rPr>
              <a:t></a:t>
            </a:r>
            <a:r>
              <a:rPr b="0" lang="da-DK" sz="15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 kun 20% tilbydes OP</a:t>
            </a:r>
            <a:endParaRPr b="0" lang="da-DK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228600" indent="-228600" defTabSz="91440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1" lang="da-DK" sz="15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Prognose = </a:t>
            </a:r>
            <a:r>
              <a:rPr b="0" lang="da-DK" sz="1500" strike="noStrike" u="sng">
                <a:solidFill>
                  <a:schemeClr val="dk1"/>
                </a:solidFill>
                <a:effectLst/>
                <a:uFillTx/>
                <a:latin typeface="Calibri"/>
              </a:rPr>
              <a:t>VIRKELIG DÅRLIG!</a:t>
            </a:r>
            <a:endParaRPr b="0" lang="da-DK" sz="1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240" name="Pil: højre 4"/>
          <p:cNvSpPr/>
          <p:nvPr/>
        </p:nvSpPr>
        <p:spPr>
          <a:xfrm rot="19346400">
            <a:off x="8495280" y="4168440"/>
            <a:ext cx="1051200" cy="56952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da-DK" sz="1800" strike="noStrike" u="non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Billede 3" descr=""/>
          <p:cNvPicPr/>
          <p:nvPr/>
        </p:nvPicPr>
        <p:blipFill>
          <a:blip r:embed="rId1"/>
          <a:srcRect l="-171" t="0" r="2486" b="0"/>
          <a:stretch/>
        </p:blipFill>
        <p:spPr>
          <a:xfrm>
            <a:off x="2312280" y="334080"/>
            <a:ext cx="7841880" cy="582012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da-DK" sz="44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Cirrose</a:t>
            </a:r>
            <a:endParaRPr b="0" lang="da-DK" sz="4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243" name="PlaceHolder 2"/>
          <p:cNvSpPr>
            <a:spLocks noGrp="1"/>
          </p:cNvSpPr>
          <p:nvPr>
            <p:ph/>
          </p:nvPr>
        </p:nvSpPr>
        <p:spPr>
          <a:xfrm>
            <a:off x="838080" y="1690560"/>
            <a:ext cx="7327800" cy="4903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70000" lnSpcReduction="19999"/>
          </a:bodyPr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da-DK" sz="33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Slutstadiet ved leversygdom </a:t>
            </a:r>
            <a:endParaRPr b="0" lang="da-DK" sz="33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ff0000"/>
              </a:buClr>
              <a:buFont typeface="Arial"/>
              <a:buChar char="•"/>
            </a:pPr>
            <a:r>
              <a:rPr b="0" lang="da-DK" sz="3300" strike="noStrike" u="none">
                <a:solidFill>
                  <a:srgbClr val="ff0000"/>
                </a:solidFill>
                <a:effectLst/>
                <a:uFillTx/>
                <a:latin typeface="Calibri"/>
              </a:rPr>
              <a:t>Hyppigste årsag = alkohol (75%)</a:t>
            </a:r>
            <a:br>
              <a:rPr sz="3300"/>
            </a:br>
            <a:r>
              <a:rPr b="0" lang="da-DK" sz="3300" strike="noStrike" u="none">
                <a:solidFill>
                  <a:srgbClr val="ff0000"/>
                </a:solidFill>
                <a:effectLst/>
                <a:uFillTx/>
                <a:latin typeface="Calibri"/>
              </a:rPr>
              <a:t> </a:t>
            </a:r>
            <a:endParaRPr b="0" lang="da-DK" sz="33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1" lang="da-DK" sz="33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Behandling </a:t>
            </a:r>
            <a:endParaRPr b="0" lang="da-DK" sz="33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685800" indent="-228600" defTabSz="91440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da-DK" sz="33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Fjerne årsag til levercirrosen (fx alkoholophør)</a:t>
            </a:r>
            <a:endParaRPr b="0" lang="da-DK" sz="33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685800" indent="-228600" defTabSz="91440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da-DK" sz="33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Ernæringsterapi (proteintilskud og B12 vitamin)</a:t>
            </a:r>
            <a:endParaRPr b="0" lang="da-DK" sz="33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685800" indent="-228600" defTabSz="91440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da-DK" sz="33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Behandling af komplikationer </a:t>
            </a:r>
            <a:endParaRPr b="0" lang="da-DK" sz="33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685800" indent="-228600" defTabSz="914400">
              <a:lnSpc>
                <a:spcPct val="120000"/>
              </a:lnSpc>
              <a:spcBef>
                <a:spcPts val="499"/>
              </a:spcBef>
              <a:buClr>
                <a:srgbClr val="ff0000"/>
              </a:buClr>
              <a:buFont typeface="Arial"/>
              <a:buChar char="•"/>
            </a:pPr>
            <a:r>
              <a:rPr b="0" lang="da-DK" sz="3300" strike="noStrike" u="sng">
                <a:solidFill>
                  <a:srgbClr val="ff0000"/>
                </a:solidFill>
                <a:effectLst/>
                <a:uFillTx/>
                <a:latin typeface="Calibri"/>
              </a:rPr>
              <a:t>Levertransplantation = eneste helbredende behandling</a:t>
            </a:r>
            <a:br>
              <a:rPr sz="3300"/>
            </a:br>
            <a:r>
              <a:rPr b="1" lang="da-DK" sz="3300" strike="noStrike" u="sng">
                <a:solidFill>
                  <a:schemeClr val="dk1"/>
                </a:solidFill>
                <a:effectLst/>
                <a:uFillTx/>
                <a:latin typeface="Calibri"/>
              </a:rPr>
              <a:t> </a:t>
            </a:r>
            <a:endParaRPr b="0" lang="da-DK" sz="33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ff0000"/>
              </a:buClr>
              <a:buFont typeface="Arial"/>
              <a:buChar char="•"/>
            </a:pPr>
            <a:r>
              <a:rPr b="0" lang="da-DK" sz="3300" strike="noStrike" u="none">
                <a:solidFill>
                  <a:srgbClr val="ff0000"/>
                </a:solidFill>
                <a:effectLst/>
                <a:uFillTx/>
                <a:latin typeface="Calibri"/>
              </a:rPr>
              <a:t>Cirrose medfører stor risiko for udvikling af levercancer!</a:t>
            </a:r>
            <a:endParaRPr b="0" lang="da-DK" sz="33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</a:pPr>
            <a:endParaRPr b="0" lang="da-DK" sz="2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pic>
        <p:nvPicPr>
          <p:cNvPr id="244" name="Billede 5" descr=""/>
          <p:cNvPicPr/>
          <p:nvPr/>
        </p:nvPicPr>
        <p:blipFill>
          <a:blip r:embed="rId1"/>
          <a:stretch/>
        </p:blipFill>
        <p:spPr>
          <a:xfrm>
            <a:off x="7205760" y="262800"/>
            <a:ext cx="4541040" cy="30218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45" name="Billede 4" descr=""/>
          <p:cNvPicPr/>
          <p:nvPr/>
        </p:nvPicPr>
        <p:blipFill>
          <a:blip r:embed="rId2"/>
          <a:stretch/>
        </p:blipFill>
        <p:spPr>
          <a:xfrm>
            <a:off x="7872120" y="3611880"/>
            <a:ext cx="4168800" cy="311040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da-DK" sz="44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Cirrose</a:t>
            </a:r>
            <a:endParaRPr b="0" lang="da-DK" sz="4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247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667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70000" lnSpcReduction="19999"/>
          </a:bodyPr>
          <a:p>
            <a:pPr marL="228600" indent="-228600" defTabSz="914400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1" lang="da-DK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Komplikationer </a:t>
            </a:r>
            <a:endParaRPr b="0" lang="da-DK" sz="2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685800" indent="-228600" defTabSz="914400">
              <a:lnSpc>
                <a:spcPct val="15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da-DK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Alle former for inflammation i leveren vil føre til fibrose</a:t>
            </a:r>
            <a:endParaRPr b="0" lang="da-DK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685800" indent="-228600" defTabSz="914400">
              <a:lnSpc>
                <a:spcPct val="15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da-DK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Erstatter den normale arkitektur med arvæv </a:t>
            </a:r>
            <a:endParaRPr b="0" lang="da-DK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685800" indent="-228600" defTabSz="914400">
              <a:lnSpc>
                <a:spcPct val="15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da-DK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Det medfører øget hæmodynamisk modstand i leveren </a:t>
            </a:r>
            <a:r>
              <a:rPr b="0" lang="da-DK" sz="2400" strike="noStrike" u="none">
                <a:solidFill>
                  <a:schemeClr val="dk1"/>
                </a:solidFill>
                <a:effectLst/>
                <a:uFillTx/>
                <a:latin typeface="Wingdings"/>
              </a:rPr>
              <a:t></a:t>
            </a:r>
            <a:r>
              <a:rPr b="0" lang="da-DK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 portal hypertension </a:t>
            </a:r>
            <a:endParaRPr b="0" lang="da-DK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685800" indent="-228600" defTabSz="914400">
              <a:lnSpc>
                <a:spcPct val="15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da-DK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PH medfører: </a:t>
            </a:r>
            <a:endParaRPr b="0" lang="da-DK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143000" indent="-228600" defTabSz="914400">
              <a:lnSpc>
                <a:spcPct val="150000"/>
              </a:lnSpc>
              <a:spcBef>
                <a:spcPts val="499"/>
              </a:spcBef>
              <a:buClr>
                <a:srgbClr val="ff0000"/>
              </a:buClr>
              <a:buFont typeface="Arial"/>
              <a:buChar char="•"/>
            </a:pPr>
            <a:r>
              <a:rPr b="0" lang="da-DK" sz="2000" strike="noStrike" u="none">
                <a:solidFill>
                  <a:srgbClr val="ff0000"/>
                </a:solidFill>
                <a:effectLst/>
                <a:uFillTx/>
                <a:latin typeface="Calibri"/>
              </a:rPr>
              <a:t>Ascites</a:t>
            </a:r>
            <a:endParaRPr b="0" lang="da-DK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143000" indent="-228600" defTabSz="914400">
              <a:lnSpc>
                <a:spcPct val="150000"/>
              </a:lnSpc>
              <a:spcBef>
                <a:spcPts val="499"/>
              </a:spcBef>
              <a:buClr>
                <a:srgbClr val="ff0000"/>
              </a:buClr>
              <a:buFont typeface="Arial"/>
              <a:buChar char="•"/>
            </a:pPr>
            <a:r>
              <a:rPr b="0" lang="da-DK" sz="2000" strike="noStrike" u="none">
                <a:solidFill>
                  <a:srgbClr val="ff0000"/>
                </a:solidFill>
                <a:effectLst/>
                <a:uFillTx/>
                <a:latin typeface="Calibri"/>
              </a:rPr>
              <a:t>Eosofagusvaricer</a:t>
            </a:r>
            <a:endParaRPr b="0" lang="da-DK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143000" indent="-228600" defTabSz="914400">
              <a:lnSpc>
                <a:spcPct val="15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da-DK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Palmart erythem </a:t>
            </a:r>
            <a:endParaRPr b="0" lang="da-DK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143000" indent="-228600" defTabSz="914400">
              <a:lnSpc>
                <a:spcPct val="150000"/>
              </a:lnSpc>
              <a:spcBef>
                <a:spcPts val="499"/>
              </a:spcBef>
              <a:buClr>
                <a:srgbClr val="ff0000"/>
              </a:buClr>
              <a:buFont typeface="Arial"/>
              <a:buChar char="•"/>
            </a:pPr>
            <a:r>
              <a:rPr b="0" lang="da-DK" sz="2000" strike="noStrike" u="none">
                <a:solidFill>
                  <a:srgbClr val="ff0000"/>
                </a:solidFill>
                <a:effectLst/>
                <a:uFillTx/>
                <a:latin typeface="Calibri"/>
              </a:rPr>
              <a:t>Spider naevi </a:t>
            </a:r>
            <a:endParaRPr b="0" lang="da-DK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143000" indent="-228600" defTabSz="914400">
              <a:lnSpc>
                <a:spcPct val="150000"/>
              </a:lnSpc>
              <a:spcBef>
                <a:spcPts val="499"/>
              </a:spcBef>
              <a:buClr>
                <a:srgbClr val="ff0000"/>
              </a:buClr>
              <a:buFont typeface="Arial"/>
              <a:buChar char="•"/>
            </a:pPr>
            <a:r>
              <a:rPr b="0" lang="da-DK" sz="2000" strike="noStrike" u="none">
                <a:solidFill>
                  <a:srgbClr val="ff0000"/>
                </a:solidFill>
                <a:effectLst/>
                <a:uFillTx/>
                <a:latin typeface="Calibri"/>
              </a:rPr>
              <a:t>Caput medusae</a:t>
            </a:r>
            <a:endParaRPr b="0" lang="da-DK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143000" indent="-228600" defTabSz="914400">
              <a:lnSpc>
                <a:spcPct val="15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da-DK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Splenomegali </a:t>
            </a:r>
            <a:endParaRPr b="0" lang="da-DK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685800" indent="-228600" defTabSz="914400">
              <a:lnSpc>
                <a:spcPct val="150000"/>
              </a:lnSpc>
              <a:spcBef>
                <a:spcPts val="499"/>
              </a:spcBef>
              <a:buClr>
                <a:srgbClr val="ff0000"/>
              </a:buClr>
              <a:buFont typeface="Arial"/>
              <a:buChar char="•"/>
            </a:pPr>
            <a:r>
              <a:rPr b="0" lang="da-DK" sz="2400" strike="noStrike" u="none">
                <a:solidFill>
                  <a:srgbClr val="ff0000"/>
                </a:solidFill>
                <a:effectLst/>
                <a:uFillTx/>
                <a:latin typeface="Calibri"/>
              </a:rPr>
              <a:t>Øget blødningstendens </a:t>
            </a:r>
            <a:endParaRPr b="0" lang="da-DK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da-DK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Nyre og hjertesvigt sekundært til nedsat leverfunktion </a:t>
            </a:r>
            <a:endParaRPr b="0" lang="da-DK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248" name="Tekstfelt 4"/>
          <p:cNvSpPr/>
          <p:nvPr/>
        </p:nvSpPr>
        <p:spPr>
          <a:xfrm>
            <a:off x="3916080" y="4175640"/>
            <a:ext cx="2862720" cy="522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da-DK" sz="2800" strike="noStrike" u="none">
                <a:solidFill>
                  <a:srgbClr val="ff0000"/>
                </a:solidFill>
                <a:effectLst/>
                <a:uFillTx/>
                <a:latin typeface="Calibri"/>
              </a:rPr>
              <a:t>Cirrosestigmata</a:t>
            </a:r>
            <a:endParaRPr b="0" lang="en-DK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49" name="Tekstfelt 5"/>
          <p:cNvSpPr/>
          <p:nvPr/>
        </p:nvSpPr>
        <p:spPr>
          <a:xfrm>
            <a:off x="3260160" y="3155040"/>
            <a:ext cx="892440" cy="2215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da-DK" sz="13800" strike="noStrike" u="none">
                <a:solidFill>
                  <a:schemeClr val="dk1"/>
                </a:solidFill>
                <a:effectLst/>
                <a:uFillTx/>
                <a:latin typeface="Amasis MT Pro Light"/>
              </a:rPr>
              <a:t>}</a:t>
            </a:r>
            <a:endParaRPr b="0" lang="en-DK" sz="13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250" name="Billede 3" descr=""/>
          <p:cNvPicPr/>
          <p:nvPr/>
        </p:nvPicPr>
        <p:blipFill>
          <a:blip r:embed="rId1"/>
          <a:stretch/>
        </p:blipFill>
        <p:spPr>
          <a:xfrm>
            <a:off x="8011440" y="1688040"/>
            <a:ext cx="4141080" cy="368244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PlaceHolder 1"/>
          <p:cNvSpPr>
            <a:spLocks noGrp="1"/>
          </p:cNvSpPr>
          <p:nvPr>
            <p:ph type="title"/>
          </p:nvPr>
        </p:nvSpPr>
        <p:spPr>
          <a:xfrm>
            <a:off x="186120" y="-8568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da-DK" sz="44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Cirrose stigmata</a:t>
            </a:r>
            <a:endParaRPr b="0" lang="da-DK" sz="4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pic>
        <p:nvPicPr>
          <p:cNvPr id="252" name="Billede 4" descr=""/>
          <p:cNvPicPr/>
          <p:nvPr/>
        </p:nvPicPr>
        <p:blipFill>
          <a:blip r:embed="rId1"/>
          <a:stretch/>
        </p:blipFill>
        <p:spPr>
          <a:xfrm>
            <a:off x="1857240" y="881640"/>
            <a:ext cx="10334160" cy="52956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53" name="Picture 2" descr="ØSTFAGUSVARICER OG GASTRISKE VARICER | Medicinsk Kompendium"/>
          <p:cNvPicPr/>
          <p:nvPr/>
        </p:nvPicPr>
        <p:blipFill>
          <a:blip r:embed="rId2"/>
          <a:stretch/>
        </p:blipFill>
        <p:spPr>
          <a:xfrm>
            <a:off x="186120" y="4636080"/>
            <a:ext cx="2104920" cy="21762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54" name="Tekstfelt 3"/>
          <p:cNvSpPr/>
          <p:nvPr/>
        </p:nvSpPr>
        <p:spPr>
          <a:xfrm>
            <a:off x="2387520" y="6310440"/>
            <a:ext cx="2232360" cy="36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da-DK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Eosophagusvaricer</a:t>
            </a:r>
            <a:endParaRPr b="0" lang="en-DK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255" name="Billede 5" descr=""/>
          <p:cNvPicPr/>
          <p:nvPr/>
        </p:nvPicPr>
        <p:blipFill>
          <a:blip r:embed="rId3"/>
          <a:stretch/>
        </p:blipFill>
        <p:spPr>
          <a:xfrm>
            <a:off x="5839200" y="4636080"/>
            <a:ext cx="2728440" cy="209952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da-DK" sz="44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Galdevejssygdomme – oversigt </a:t>
            </a:r>
            <a:endParaRPr b="0" lang="da-DK" sz="4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257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7811280" cy="4826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77500" lnSpcReduction="19999"/>
          </a:bodyPr>
          <a:p>
            <a:pPr marL="228600" indent="-228600" defTabSz="914400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da-DK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Primært tilstande opstået som følge af galdesten</a:t>
            </a:r>
            <a:endParaRPr b="0" lang="da-DK" sz="2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685800" indent="-228600" defTabSz="914400">
              <a:lnSpc>
                <a:spcPct val="15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1" lang="da-DK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Sten i galdeblæren (cholecystolithiasis) </a:t>
            </a:r>
            <a:endParaRPr b="0" lang="da-DK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143000" indent="-228600" defTabSz="914400">
              <a:lnSpc>
                <a:spcPct val="15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da-DK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 næste slide </a:t>
            </a:r>
            <a:endParaRPr b="0" lang="da-DK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685800" indent="-228600" defTabSz="914400">
              <a:lnSpc>
                <a:spcPct val="15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1" lang="da-DK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Sten i galdevejene (choledocholithiasis) </a:t>
            </a:r>
            <a:endParaRPr b="0" lang="da-DK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143000" indent="-228600" defTabSz="914400">
              <a:lnSpc>
                <a:spcPct val="15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da-DK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Kan progrediere til cholangitis </a:t>
            </a:r>
            <a:endParaRPr b="0" lang="da-DK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685800" indent="-228600" defTabSz="914400">
              <a:lnSpc>
                <a:spcPct val="15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1" lang="da-DK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Betændelse i galdeblæren (cholecystitis)</a:t>
            </a:r>
            <a:endParaRPr b="0" lang="da-DK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143000" indent="-228600" defTabSz="914400">
              <a:lnSpc>
                <a:spcPct val="15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da-DK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Vedvarende galdestenssmerter </a:t>
            </a:r>
            <a:endParaRPr b="0" lang="da-DK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143000" indent="-228600" defTabSz="914400">
              <a:lnSpc>
                <a:spcPct val="15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da-DK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Fortykket galdeblærevæg på UL </a:t>
            </a:r>
            <a:endParaRPr b="0" lang="da-DK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143000" indent="-228600" defTabSz="914400">
              <a:lnSpc>
                <a:spcPct val="15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da-DK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Behandling = fjernelse af galdeblæren </a:t>
            </a:r>
            <a:endParaRPr b="0" lang="da-DK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685800" indent="-228600" defTabSz="914400">
              <a:lnSpc>
                <a:spcPct val="15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1" lang="da-DK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Betændelse i galdegangene (cholangitis) </a:t>
            </a:r>
            <a:endParaRPr b="0" lang="da-DK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143000" indent="-228600" defTabSz="914400">
              <a:lnSpc>
                <a:spcPct val="15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da-DK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Behandles med akut ERCP </a:t>
            </a:r>
            <a:endParaRPr b="0" lang="da-DK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143000" indent="-228600" defTabSz="914400">
              <a:lnSpc>
                <a:spcPct val="15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da-DK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Potentielt livstruende tilstand </a:t>
            </a:r>
            <a:endParaRPr b="0" lang="da-DK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143000" indent="-228600" defTabSz="914400">
              <a:lnSpc>
                <a:spcPct val="15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da-DK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Charcots triade = feber, icterus, smerter under højre kurvatur (RUQ)</a:t>
            </a:r>
            <a:endParaRPr b="0" lang="da-DK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pic>
        <p:nvPicPr>
          <p:cNvPr id="258" name="Billede 3" descr=""/>
          <p:cNvPicPr/>
          <p:nvPr/>
        </p:nvPicPr>
        <p:blipFill>
          <a:blip r:embed="rId1"/>
          <a:stretch/>
        </p:blipFill>
        <p:spPr>
          <a:xfrm>
            <a:off x="7302240" y="2595960"/>
            <a:ext cx="4889520" cy="419112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PlaceHolder 1"/>
          <p:cNvSpPr>
            <a:spLocks noGrp="1"/>
          </p:cNvSpPr>
          <p:nvPr>
            <p:ph type="title"/>
          </p:nvPr>
        </p:nvSpPr>
        <p:spPr>
          <a:xfrm>
            <a:off x="838080" y="251640"/>
            <a:ext cx="10515240" cy="1069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 fontScale="85000" lnSpcReduction="19999"/>
          </a:bodyPr>
          <a:p>
            <a:pPr indent="0" defTabSz="914400">
              <a:lnSpc>
                <a:spcPct val="90000"/>
              </a:lnSpc>
              <a:buNone/>
            </a:pPr>
            <a:r>
              <a:rPr b="0" lang="da-DK" sz="44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Galdeblæresten - cholecystolithiasis</a:t>
            </a:r>
            <a:br>
              <a:rPr sz="4400"/>
            </a:br>
            <a:endParaRPr b="0" lang="da-DK" sz="4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260" name="PlaceHolder 2"/>
          <p:cNvSpPr>
            <a:spLocks noGrp="1"/>
          </p:cNvSpPr>
          <p:nvPr>
            <p:ph/>
          </p:nvPr>
        </p:nvSpPr>
        <p:spPr>
          <a:xfrm>
            <a:off x="770760" y="1131480"/>
            <a:ext cx="5898600" cy="5577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55000" lnSpcReduction="19999"/>
          </a:bodyPr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1" lang="da-DK" sz="4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Symptomer </a:t>
            </a:r>
            <a:endParaRPr b="0" lang="da-DK" sz="4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685800" indent="-228600" defTabSz="914400">
              <a:lnSpc>
                <a:spcPct val="120000"/>
              </a:lnSpc>
              <a:spcBef>
                <a:spcPts val="499"/>
              </a:spcBef>
              <a:buClr>
                <a:srgbClr val="ff0000"/>
              </a:buClr>
              <a:buFont typeface="Arial"/>
              <a:buChar char="•"/>
            </a:pPr>
            <a:r>
              <a:rPr b="0" lang="da-DK" sz="3500" strike="noStrike" u="none">
                <a:solidFill>
                  <a:srgbClr val="ff0000"/>
                </a:solidFill>
                <a:effectLst/>
                <a:uFillTx/>
                <a:latin typeface="Calibri"/>
              </a:rPr>
              <a:t>Ofte asymptomatisk </a:t>
            </a:r>
            <a:r>
              <a:rPr b="0" lang="da-DK" sz="35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- opdages ofte tilfældigt </a:t>
            </a:r>
            <a:endParaRPr b="0" lang="da-DK" sz="3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685800" indent="-228600" defTabSz="914400">
              <a:lnSpc>
                <a:spcPct val="120000"/>
              </a:lnSpc>
              <a:spcBef>
                <a:spcPts val="499"/>
              </a:spcBef>
              <a:buClr>
                <a:srgbClr val="ff0000"/>
              </a:buClr>
              <a:buFont typeface="Arial"/>
              <a:buChar char="•"/>
            </a:pPr>
            <a:r>
              <a:rPr b="1" lang="da-DK" sz="3500" strike="noStrike" u="sng">
                <a:solidFill>
                  <a:srgbClr val="ff0000"/>
                </a:solidFill>
                <a:effectLst/>
                <a:uFillTx/>
                <a:latin typeface="Calibri"/>
              </a:rPr>
              <a:t>Galdestensanfald*  </a:t>
            </a:r>
            <a:endParaRPr b="0" lang="da-DK" sz="3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143000" indent="-228600" defTabSz="91440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da-DK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Kraftige smerter under højre kurvatur </a:t>
            </a:r>
            <a:endParaRPr b="0" lang="da-DK" sz="2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143000" indent="-228600" defTabSz="91440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da-DK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Varer 1-2 timer </a:t>
            </a:r>
            <a:endParaRPr b="0" lang="da-DK" sz="2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143000" indent="-228600" defTabSz="91440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da-DK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Evt. kvalme, opkast </a:t>
            </a:r>
            <a:endParaRPr b="0" lang="da-DK" sz="2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143000" indent="-228600" defTabSz="91440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da-DK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Ofte udløst af større fedtholdige måltider </a:t>
            </a:r>
            <a:endParaRPr b="0" lang="da-DK" sz="2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1" lang="da-DK" sz="4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Diagnose = </a:t>
            </a:r>
            <a:r>
              <a:rPr b="0" lang="da-DK" sz="3500" strike="noStrike" u="none">
                <a:solidFill>
                  <a:srgbClr val="ff0000"/>
                </a:solidFill>
                <a:effectLst/>
                <a:uFillTx/>
                <a:latin typeface="Calibri"/>
              </a:rPr>
              <a:t>UL </a:t>
            </a:r>
            <a:endParaRPr b="0" lang="da-DK" sz="3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1" lang="da-DK" sz="4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Årsager</a:t>
            </a:r>
            <a:endParaRPr b="0" lang="da-DK" sz="4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685800" indent="-228600" defTabSz="91440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da-DK" sz="35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Udfældning af kolesterolkrystaller i galden, som vokser til egentlige sten </a:t>
            </a:r>
            <a:endParaRPr b="0" lang="da-DK" sz="3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1" lang="da-DK" sz="4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Behandling </a:t>
            </a:r>
            <a:endParaRPr b="0" lang="da-DK" sz="4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685800" indent="-228600" defTabSz="914400">
              <a:lnSpc>
                <a:spcPct val="120000"/>
              </a:lnSpc>
              <a:spcBef>
                <a:spcPts val="499"/>
              </a:spcBef>
              <a:buClr>
                <a:srgbClr val="ff0000"/>
              </a:buClr>
              <a:buFont typeface="Arial"/>
              <a:buChar char="•"/>
            </a:pPr>
            <a:r>
              <a:rPr b="0" lang="da-DK" sz="3500" strike="noStrike" u="none">
                <a:solidFill>
                  <a:srgbClr val="ff0000"/>
                </a:solidFill>
                <a:effectLst/>
                <a:uFillTx/>
                <a:latin typeface="Calibri"/>
              </a:rPr>
              <a:t>Kirurgi, hvis der er tale om </a:t>
            </a:r>
            <a:r>
              <a:rPr b="0" i="1" lang="da-DK" sz="3500" strike="noStrike" u="sng">
                <a:solidFill>
                  <a:srgbClr val="ff0000"/>
                </a:solidFill>
                <a:effectLst/>
                <a:uFillTx/>
                <a:latin typeface="Calibri"/>
              </a:rPr>
              <a:t>socialt invaliderende</a:t>
            </a:r>
            <a:r>
              <a:rPr b="0" lang="da-DK" sz="3500" strike="noStrike" u="sng">
                <a:solidFill>
                  <a:srgbClr val="ff0000"/>
                </a:solidFill>
                <a:effectLst/>
                <a:uFillTx/>
                <a:latin typeface="Calibri"/>
              </a:rPr>
              <a:t> </a:t>
            </a:r>
            <a:r>
              <a:rPr b="0" lang="da-DK" sz="3500" strike="noStrike" u="none">
                <a:solidFill>
                  <a:srgbClr val="ff0000"/>
                </a:solidFill>
                <a:effectLst/>
                <a:uFillTx/>
                <a:latin typeface="Calibri"/>
              </a:rPr>
              <a:t>smerteanfald</a:t>
            </a:r>
            <a:endParaRPr b="0" lang="da-DK" sz="3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685800" indent="-228600" defTabSz="914400">
              <a:lnSpc>
                <a:spcPct val="120000"/>
              </a:lnSpc>
              <a:spcBef>
                <a:spcPts val="499"/>
              </a:spcBef>
              <a:buClr>
                <a:srgbClr val="ff0000"/>
              </a:buClr>
              <a:buFont typeface="Arial"/>
              <a:buChar char="•"/>
            </a:pPr>
            <a:r>
              <a:rPr b="0" lang="da-DK" sz="3500" strike="noStrike" u="none">
                <a:solidFill>
                  <a:srgbClr val="ff0000"/>
                </a:solidFill>
                <a:effectLst/>
                <a:uFillTx/>
                <a:latin typeface="Calibri"/>
              </a:rPr>
              <a:t>Galdeblæren fjernes laparoskopisk (hos 90%) </a:t>
            </a:r>
            <a:endParaRPr b="0" lang="da-DK" sz="3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685800" indent="-228600" defTabSz="91440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da-DK" sz="35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Tilfældigt opdagede galdesten = aldrig kirurgi </a:t>
            </a:r>
            <a:endParaRPr b="0" lang="da-DK" sz="3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indent="0" defTabSz="914400">
              <a:lnSpc>
                <a:spcPct val="150000"/>
              </a:lnSpc>
              <a:spcBef>
                <a:spcPts val="1001"/>
              </a:spcBef>
              <a:buNone/>
            </a:pPr>
            <a:endParaRPr b="0" lang="da-DK" sz="2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da-DK" sz="2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pic>
        <p:nvPicPr>
          <p:cNvPr id="261" name="Billede 3" descr=""/>
          <p:cNvPicPr/>
          <p:nvPr/>
        </p:nvPicPr>
        <p:blipFill>
          <a:blip r:embed="rId1"/>
          <a:stretch/>
        </p:blipFill>
        <p:spPr>
          <a:xfrm>
            <a:off x="7372800" y="4001400"/>
            <a:ext cx="4978440" cy="27972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62" name="Billede 5" descr=""/>
          <p:cNvPicPr/>
          <p:nvPr/>
        </p:nvPicPr>
        <p:blipFill>
          <a:blip r:embed="rId2"/>
          <a:stretch/>
        </p:blipFill>
        <p:spPr>
          <a:xfrm>
            <a:off x="7609320" y="936000"/>
            <a:ext cx="4505040" cy="30650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63" name="Picture 2" descr="Galdesten - Wikipedia, den frie encyklopædi"/>
          <p:cNvPicPr/>
          <p:nvPr/>
        </p:nvPicPr>
        <p:blipFill>
          <a:blip r:embed="rId3"/>
          <a:stretch/>
        </p:blipFill>
        <p:spPr>
          <a:xfrm rot="5400000">
            <a:off x="10431360" y="2391480"/>
            <a:ext cx="2250360" cy="137268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da-DK" sz="44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Highlights fra undervisning – lektion 6 </a:t>
            </a:r>
            <a:endParaRPr b="0" lang="da-DK" sz="4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graphicFrame>
        <p:nvGraphicFramePr>
          <p:cNvPr id="7" name="Diagram7"/>
          <p:cNvGraphicFramePr/>
          <p:nvPr>
            <p:extLst>
              <p:ext uri="{D42A27DB-BD31-4B8C-83A1-F6EECF244321}">
                <p14:modId xmlns:p14="http://schemas.microsoft.com/office/powerpoint/2010/main" val="2582055242"/>
              </p:ext>
            </p:extLst>
          </p:nvPr>
        </p:nvGraphicFramePr>
        <p:xfrm>
          <a:off x="838080" y="1825560"/>
          <a:ext cx="10515240" cy="43509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da-DK" sz="44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Diabetes </a:t>
            </a:r>
            <a:endParaRPr b="0" lang="da-DK" sz="4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266" name="PlaceHolder 2"/>
          <p:cNvSpPr>
            <a:spLocks noGrp="1"/>
          </p:cNvSpPr>
          <p:nvPr>
            <p:ph/>
          </p:nvPr>
        </p:nvSpPr>
        <p:spPr>
          <a:xfrm>
            <a:off x="838080" y="1690560"/>
            <a:ext cx="10515240" cy="4995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70000" lnSpcReduction="19999"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da-DK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Årsager til DM = </a:t>
            </a:r>
            <a:r>
              <a:rPr b="0" lang="da-DK" sz="2800" strike="noStrike" u="none">
                <a:solidFill>
                  <a:srgbClr val="ff0000"/>
                </a:solidFill>
                <a:effectLst/>
                <a:uFillTx/>
                <a:latin typeface="Calibri"/>
              </a:rPr>
              <a:t>multifaktorielt</a:t>
            </a:r>
            <a:endParaRPr b="0" lang="da-DK" sz="2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ff0000"/>
              </a:buClr>
              <a:buFont typeface="Arial"/>
              <a:buChar char="•"/>
            </a:pPr>
            <a:r>
              <a:rPr b="0" lang="da-DK" sz="2800" strike="noStrike" u="none">
                <a:solidFill>
                  <a:srgbClr val="ff0000"/>
                </a:solidFill>
                <a:effectLst/>
                <a:uFillTx/>
                <a:latin typeface="Calibri"/>
              </a:rPr>
              <a:t>Type 2 diabetes er langt det hyppigste</a:t>
            </a:r>
            <a:endParaRPr b="0" lang="da-DK" sz="2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da-DK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”Livsstilsygdom” – ikke helt rigtigt </a:t>
            </a:r>
            <a:endParaRPr b="0" lang="da-DK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da-DK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Betydelig genetisk komponent – </a:t>
            </a:r>
            <a:r>
              <a:rPr b="0" lang="da-DK" sz="2000" strike="noStrike" u="none">
                <a:solidFill>
                  <a:srgbClr val="ff0000"/>
                </a:solidFill>
                <a:effectLst/>
                <a:uFillTx/>
                <a:latin typeface="Calibri"/>
              </a:rPr>
              <a:t>multifaktoriel genese </a:t>
            </a:r>
            <a:endParaRPr b="0" lang="da-DK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da-DK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Relativ mangel på insulin pga. </a:t>
            </a:r>
            <a:r>
              <a:rPr b="0" lang="da-DK" sz="2000" strike="noStrike" u="none">
                <a:solidFill>
                  <a:srgbClr val="ff0000"/>
                </a:solidFill>
                <a:effectLst/>
                <a:uFillTx/>
                <a:latin typeface="Calibri"/>
              </a:rPr>
              <a:t>insulinresistens </a:t>
            </a:r>
            <a:r>
              <a:rPr b="0" lang="da-DK" sz="2000" strike="noStrike" u="none">
                <a:solidFill>
                  <a:srgbClr val="ff0000"/>
                </a:solidFill>
                <a:effectLst/>
                <a:uFillTx/>
                <a:latin typeface="Wingdings"/>
              </a:rPr>
              <a:t></a:t>
            </a:r>
            <a:r>
              <a:rPr b="0" lang="da-DK" sz="2000" strike="noStrike" u="none">
                <a:solidFill>
                  <a:srgbClr val="ff0000"/>
                </a:solidFill>
                <a:effectLst/>
                <a:uFillTx/>
                <a:latin typeface="Calibri"/>
              </a:rPr>
              <a:t> højt BS</a:t>
            </a:r>
            <a:endParaRPr b="0" lang="da-DK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da-DK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De kan således fint producere insulin </a:t>
            </a:r>
            <a:br>
              <a:rPr sz="2400"/>
            </a:br>
            <a:r>
              <a:rPr b="0" lang="da-DK" sz="2400" strike="noStrike" u="none">
                <a:solidFill>
                  <a:srgbClr val="ff0000"/>
                </a:solidFill>
                <a:effectLst/>
                <a:uFillTx/>
                <a:latin typeface="Calibri"/>
              </a:rPr>
              <a:t> </a:t>
            </a:r>
            <a:endParaRPr b="0" lang="da-DK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1" lang="da-DK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Symptomer – ens for alle typer DM </a:t>
            </a:r>
            <a:endParaRPr b="0" lang="da-DK" sz="2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ff0000"/>
              </a:buClr>
              <a:buFont typeface="Arial"/>
              <a:buChar char="•"/>
            </a:pPr>
            <a:r>
              <a:rPr b="0" lang="da-DK" sz="2400" strike="noStrike" u="none">
                <a:solidFill>
                  <a:srgbClr val="ff0000"/>
                </a:solidFill>
                <a:effectLst/>
                <a:uFillTx/>
                <a:latin typeface="Calibri"/>
              </a:rPr>
              <a:t>Polyuri (hyppig vandladning)</a:t>
            </a:r>
            <a:endParaRPr b="0" lang="da-DK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ff0000"/>
              </a:buClr>
              <a:buFont typeface="Arial"/>
              <a:buChar char="•"/>
            </a:pPr>
            <a:r>
              <a:rPr b="0" lang="da-DK" sz="2400" strike="noStrike" u="none">
                <a:solidFill>
                  <a:srgbClr val="ff0000"/>
                </a:solidFill>
                <a:effectLst/>
                <a:uFillTx/>
                <a:latin typeface="Calibri"/>
              </a:rPr>
              <a:t>Polydipsi (øget tørst)</a:t>
            </a:r>
            <a:endParaRPr b="0" lang="da-DK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da-DK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Hovedpine</a:t>
            </a:r>
            <a:endParaRPr b="0" lang="da-DK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ff0000"/>
              </a:buClr>
              <a:buFont typeface="Arial"/>
              <a:buChar char="•"/>
            </a:pPr>
            <a:r>
              <a:rPr b="0" lang="da-DK" sz="2400" strike="noStrike" u="none">
                <a:solidFill>
                  <a:srgbClr val="ff0000"/>
                </a:solidFill>
                <a:effectLst/>
                <a:uFillTx/>
                <a:latin typeface="Calibri"/>
              </a:rPr>
              <a:t>Vægttab</a:t>
            </a:r>
            <a:endParaRPr b="0" lang="da-DK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da-DK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Øget appetit</a:t>
            </a:r>
            <a:endParaRPr b="0" lang="da-DK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da-DK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Træthed</a:t>
            </a:r>
            <a:endParaRPr b="0" lang="da-DK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da-DK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Ingen… </a:t>
            </a:r>
            <a:br>
              <a:rPr sz="2400"/>
            </a:br>
            <a:r>
              <a:rPr b="0" lang="da-DK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 </a:t>
            </a:r>
            <a:endParaRPr b="0" lang="da-DK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1" lang="da-DK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Kliniske fund – ens for alle typer DM </a:t>
            </a:r>
            <a:endParaRPr b="0" lang="da-DK" sz="2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da-DK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Urinstix +GLU </a:t>
            </a:r>
            <a:endParaRPr b="0" lang="da-DK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da-DK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Svamp forneden  </a:t>
            </a:r>
            <a:endParaRPr b="0" lang="da-DK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da-DK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Ingen af disse er dog diagnostiske for DM </a:t>
            </a:r>
            <a:endParaRPr b="0" lang="da-DK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</a:pPr>
            <a:endParaRPr b="0" lang="da-DK" sz="2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pic>
        <p:nvPicPr>
          <p:cNvPr id="267" name="Picture 4" descr="Fakta om blodsukker - Medicin.dk"/>
          <p:cNvPicPr/>
          <p:nvPr/>
        </p:nvPicPr>
        <p:blipFill>
          <a:blip r:embed="rId1"/>
          <a:stretch/>
        </p:blipFill>
        <p:spPr>
          <a:xfrm>
            <a:off x="5263920" y="3670200"/>
            <a:ext cx="8116560" cy="250632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988" dur="indefinite" restart="never" nodeType="tmRoot">
          <p:childTnLst>
            <p:seq>
              <p:cTn id="989" dur="indefinite" nodeType="mainSeq">
                <p:childTnLst>
                  <p:par>
                    <p:cTn id="990" fill="hold">
                      <p:stCondLst>
                        <p:cond delay="indefinite"/>
                      </p:stCondLst>
                      <p:childTnLst>
                        <p:par>
                          <p:cTn id="991" fill="hold">
                            <p:stCondLst>
                              <p:cond delay="0"/>
                            </p:stCondLst>
                            <p:childTnLst>
                              <p:par>
                                <p:cTn id="992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4" fill="hold">
                      <p:stCondLst>
                        <p:cond delay="indefinite"/>
                      </p:stCondLst>
                      <p:childTnLst>
                        <p:par>
                          <p:cTn id="995" fill="hold">
                            <p:stCondLst>
                              <p:cond delay="0"/>
                            </p:stCondLst>
                            <p:childTnLst>
                              <p:par>
                                <p:cTn id="996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8" fill="hold">
                      <p:stCondLst>
                        <p:cond delay="indefinite"/>
                      </p:stCondLst>
                      <p:childTnLst>
                        <p:par>
                          <p:cTn id="999" fill="hold">
                            <p:stCondLst>
                              <p:cond delay="0"/>
                            </p:stCondLst>
                            <p:childTnLst>
                              <p:par>
                                <p:cTn id="1000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2" fill="hold">
                      <p:stCondLst>
                        <p:cond delay="indefinite"/>
                      </p:stCondLst>
                      <p:childTnLst>
                        <p:par>
                          <p:cTn id="1003" fill="hold">
                            <p:stCondLst>
                              <p:cond delay="0"/>
                            </p:stCondLst>
                            <p:childTnLst>
                              <p:par>
                                <p:cTn id="1004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6" fill="hold">
                      <p:stCondLst>
                        <p:cond delay="indefinite"/>
                      </p:stCondLst>
                      <p:childTnLst>
                        <p:par>
                          <p:cTn id="1007" fill="hold">
                            <p:stCondLst>
                              <p:cond delay="0"/>
                            </p:stCondLst>
                            <p:childTnLst>
                              <p:par>
                                <p:cTn id="1008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0" fill="hold">
                      <p:stCondLst>
                        <p:cond delay="indefinite"/>
                      </p:stCondLst>
                      <p:childTnLst>
                        <p:par>
                          <p:cTn id="1011" fill="hold">
                            <p:stCondLst>
                              <p:cond delay="0"/>
                            </p:stCondLst>
                            <p:childTnLst>
                              <p:par>
                                <p:cTn id="1012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4" fill="hold">
                      <p:stCondLst>
                        <p:cond delay="indefinite"/>
                      </p:stCondLst>
                      <p:childTnLst>
                        <p:par>
                          <p:cTn id="1015" fill="hold">
                            <p:stCondLst>
                              <p:cond delay="0"/>
                            </p:stCondLst>
                            <p:childTnLst>
                              <p:par>
                                <p:cTn id="1016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8" fill="hold">
                      <p:stCondLst>
                        <p:cond delay="indefinite"/>
                      </p:stCondLst>
                      <p:childTnLst>
                        <p:par>
                          <p:cTn id="1019" fill="hold">
                            <p:stCondLst>
                              <p:cond delay="0"/>
                            </p:stCondLst>
                            <p:childTnLst>
                              <p:par>
                                <p:cTn id="1020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2" fill="hold">
                      <p:stCondLst>
                        <p:cond delay="indefinite"/>
                      </p:stCondLst>
                      <p:childTnLst>
                        <p:par>
                          <p:cTn id="1023" fill="hold">
                            <p:stCondLst>
                              <p:cond delay="0"/>
                            </p:stCondLst>
                            <p:childTnLst>
                              <p:par>
                                <p:cTn id="1024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6" fill="hold">
                      <p:stCondLst>
                        <p:cond delay="indefinite"/>
                      </p:stCondLst>
                      <p:childTnLst>
                        <p:par>
                          <p:cTn id="1027" fill="hold">
                            <p:stCondLst>
                              <p:cond delay="0"/>
                            </p:stCondLst>
                            <p:childTnLst>
                              <p:par>
                                <p:cTn id="1028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0" fill="hold">
                      <p:stCondLst>
                        <p:cond delay="indefinite"/>
                      </p:stCondLst>
                      <p:childTnLst>
                        <p:par>
                          <p:cTn id="1031" fill="hold">
                            <p:stCondLst>
                              <p:cond delay="0"/>
                            </p:stCondLst>
                            <p:childTnLst>
                              <p:par>
                                <p:cTn id="1032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4" fill="hold">
                      <p:stCondLst>
                        <p:cond delay="indefinite"/>
                      </p:stCondLst>
                      <p:childTnLst>
                        <p:par>
                          <p:cTn id="1035" fill="hold">
                            <p:stCondLst>
                              <p:cond delay="0"/>
                            </p:stCondLst>
                            <p:childTnLst>
                              <p:par>
                                <p:cTn id="1036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8" fill="hold">
                      <p:stCondLst>
                        <p:cond delay="indefinite"/>
                      </p:stCondLst>
                      <p:childTnLst>
                        <p:par>
                          <p:cTn id="1039" fill="hold">
                            <p:stCondLst>
                              <p:cond delay="0"/>
                            </p:stCondLst>
                            <p:childTnLst>
                              <p:par>
                                <p:cTn id="1040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2" fill="hold">
                      <p:stCondLst>
                        <p:cond delay="indefinite"/>
                      </p:stCondLst>
                      <p:childTnLst>
                        <p:par>
                          <p:cTn id="1043" fill="hold">
                            <p:stCondLst>
                              <p:cond delay="0"/>
                            </p:stCondLst>
                            <p:childTnLst>
                              <p:par>
                                <p:cTn id="1044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6" fill="hold">
                      <p:stCondLst>
                        <p:cond delay="indefinite"/>
                      </p:stCondLst>
                      <p:childTnLst>
                        <p:par>
                          <p:cTn id="1047" fill="hold">
                            <p:stCondLst>
                              <p:cond delay="0"/>
                            </p:stCondLst>
                            <p:childTnLst>
                              <p:par>
                                <p:cTn id="1048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0" fill="hold">
                      <p:stCondLst>
                        <p:cond delay="indefinite"/>
                      </p:stCondLst>
                      <p:childTnLst>
                        <p:par>
                          <p:cTn id="1051" fill="hold">
                            <p:stCondLst>
                              <p:cond delay="0"/>
                            </p:stCondLst>
                            <p:childTnLst>
                              <p:par>
                                <p:cTn id="1052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4" fill="hold">
                      <p:stCondLst>
                        <p:cond delay="indefinite"/>
                      </p:stCondLst>
                      <p:childTnLst>
                        <p:par>
                          <p:cTn id="1055" fill="hold">
                            <p:stCondLst>
                              <p:cond delay="0"/>
                            </p:stCondLst>
                            <p:childTnLst>
                              <p:par>
                                <p:cTn id="1056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8" fill="hold">
                      <p:stCondLst>
                        <p:cond delay="indefinite"/>
                      </p:stCondLst>
                      <p:childTnLst>
                        <p:par>
                          <p:cTn id="1059" fill="hold">
                            <p:stCondLst>
                              <p:cond delay="0"/>
                            </p:stCondLst>
                            <p:childTnLst>
                              <p:par>
                                <p:cTn id="1060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da-DK" sz="44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DM1</a:t>
            </a:r>
            <a:endParaRPr b="0" lang="da-DK" sz="4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269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92500" lnSpcReduction="9999"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ff0000"/>
              </a:buClr>
              <a:buFont typeface="Arial"/>
              <a:buChar char="•"/>
            </a:pPr>
            <a:r>
              <a:rPr b="0" lang="da-DK" sz="2800" strike="noStrike" u="none">
                <a:solidFill>
                  <a:srgbClr val="ff0000"/>
                </a:solidFill>
                <a:effectLst/>
                <a:uFillTx/>
                <a:latin typeface="Calibri"/>
              </a:rPr>
              <a:t>Autoimmun sygdom</a:t>
            </a:r>
            <a:endParaRPr b="0" lang="da-DK" sz="2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da-DK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Immunsystemet angriber de insulinproducerende betaceller i pancreas </a:t>
            </a:r>
            <a:endParaRPr b="0" lang="da-DK" sz="2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da-DK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= </a:t>
            </a:r>
            <a:r>
              <a:rPr b="0" lang="da-DK" sz="2800" strike="noStrike" u="none">
                <a:solidFill>
                  <a:srgbClr val="ff0000"/>
                </a:solidFill>
                <a:effectLst/>
                <a:uFillTx/>
                <a:latin typeface="Calibri"/>
              </a:rPr>
              <a:t>(næsten) ophørt insulinproduktion </a:t>
            </a:r>
            <a:r>
              <a:rPr b="0" lang="da-DK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(sker gradvist) = højt BS </a:t>
            </a:r>
            <a:endParaRPr b="0" lang="da-DK" sz="2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228600" indent="-228600" defTabSz="914400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da-DK" sz="2800" strike="noStrike" u="sng">
                <a:solidFill>
                  <a:schemeClr val="dk1"/>
                </a:solidFill>
                <a:effectLst/>
                <a:uFillTx/>
                <a:latin typeface="Calibri"/>
              </a:rPr>
              <a:t>De fleste debuterer i ungdommen </a:t>
            </a:r>
            <a:r>
              <a:rPr b="0" lang="da-DK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- kan dog opstå i alle aldre  </a:t>
            </a:r>
            <a:endParaRPr b="0" lang="da-DK" sz="2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ff0000"/>
              </a:buClr>
              <a:buFont typeface="Arial"/>
              <a:buChar char="•"/>
            </a:pPr>
            <a:r>
              <a:rPr b="0" lang="da-DK" sz="2800" strike="noStrike" u="none">
                <a:solidFill>
                  <a:srgbClr val="ff0000"/>
                </a:solidFill>
                <a:effectLst/>
                <a:uFillTx/>
                <a:latin typeface="Calibri"/>
              </a:rPr>
              <a:t>Debuterer typisk med akutte symptomer </a:t>
            </a:r>
            <a:endParaRPr b="0" lang="da-DK" sz="2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da-DK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Øget tørst</a:t>
            </a:r>
            <a:endParaRPr b="0" lang="da-DK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da-DK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Hyppig vandladning </a:t>
            </a:r>
            <a:endParaRPr b="0" lang="da-DK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da-DK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Sløret syn</a:t>
            </a:r>
            <a:endParaRPr b="0" lang="da-DK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da-DK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Træthed – varierer fra let nedsat bevidsthedsniveau til koma (</a:t>
            </a:r>
            <a:r>
              <a:rPr b="0" lang="da-DK" sz="2400" strike="noStrike" u="none">
                <a:solidFill>
                  <a:srgbClr val="ff0000"/>
                </a:solidFill>
                <a:effectLst/>
                <a:uFillTx/>
                <a:latin typeface="Calibri"/>
              </a:rPr>
              <a:t>ketoacidose</a:t>
            </a:r>
            <a:r>
              <a:rPr b="0" lang="da-DK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) </a:t>
            </a:r>
            <a:endParaRPr b="0" lang="da-DK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228600" indent="-228600" defTabSz="914400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1" lang="da-DK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Behandling </a:t>
            </a:r>
            <a:r>
              <a:rPr b="0" lang="da-DK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= </a:t>
            </a:r>
            <a:r>
              <a:rPr b="0" lang="da-DK" sz="2800" strike="noStrike" u="none">
                <a:solidFill>
                  <a:srgbClr val="ff0000"/>
                </a:solidFill>
                <a:effectLst/>
                <a:uFillTx/>
                <a:latin typeface="Calibri"/>
              </a:rPr>
              <a:t>insulin! </a:t>
            </a:r>
            <a:endParaRPr b="0" lang="da-DK" sz="2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</a:pPr>
            <a:endParaRPr b="0" lang="da-DK" sz="2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</a:pPr>
            <a:endParaRPr b="0" lang="da-DK" sz="2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062" dur="indefinite" restart="never" nodeType="tmRoot">
          <p:childTnLst>
            <p:seq>
              <p:cTn id="1063" dur="indefinite" nodeType="mainSeq">
                <p:childTnLst>
                  <p:par>
                    <p:cTn id="1064" fill="hold">
                      <p:stCondLst>
                        <p:cond delay="indefinite"/>
                      </p:stCondLst>
                      <p:childTnLst>
                        <p:par>
                          <p:cTn id="1065" fill="hold">
                            <p:stCondLst>
                              <p:cond delay="0"/>
                            </p:stCondLst>
                            <p:childTnLst>
                              <p:par>
                                <p:cTn id="1066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8" fill="hold">
                      <p:stCondLst>
                        <p:cond delay="indefinite"/>
                      </p:stCondLst>
                      <p:childTnLst>
                        <p:par>
                          <p:cTn id="1069" fill="hold">
                            <p:stCondLst>
                              <p:cond delay="0"/>
                            </p:stCondLst>
                            <p:childTnLst>
                              <p:par>
                                <p:cTn id="1070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2" fill="hold">
                      <p:stCondLst>
                        <p:cond delay="indefinite"/>
                      </p:stCondLst>
                      <p:childTnLst>
                        <p:par>
                          <p:cTn id="1073" fill="hold">
                            <p:stCondLst>
                              <p:cond delay="0"/>
                            </p:stCondLst>
                            <p:childTnLst>
                              <p:par>
                                <p:cTn id="1074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6" fill="hold">
                      <p:stCondLst>
                        <p:cond delay="indefinite"/>
                      </p:stCondLst>
                      <p:childTnLst>
                        <p:par>
                          <p:cTn id="1077" fill="hold">
                            <p:stCondLst>
                              <p:cond delay="0"/>
                            </p:stCondLst>
                            <p:childTnLst>
                              <p:par>
                                <p:cTn id="1078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0" fill="hold">
                      <p:stCondLst>
                        <p:cond delay="indefinite"/>
                      </p:stCondLst>
                      <p:childTnLst>
                        <p:par>
                          <p:cTn id="1081" fill="hold">
                            <p:stCondLst>
                              <p:cond delay="0"/>
                            </p:stCondLst>
                            <p:childTnLst>
                              <p:par>
                                <p:cTn id="1082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4" fill="hold">
                      <p:stCondLst>
                        <p:cond delay="indefinite"/>
                      </p:stCondLst>
                      <p:childTnLst>
                        <p:par>
                          <p:cTn id="1085" fill="hold">
                            <p:stCondLst>
                              <p:cond delay="0"/>
                            </p:stCondLst>
                            <p:childTnLst>
                              <p:par>
                                <p:cTn id="1086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8" fill="hold">
                      <p:stCondLst>
                        <p:cond delay="indefinite"/>
                      </p:stCondLst>
                      <p:childTnLst>
                        <p:par>
                          <p:cTn id="1089" fill="hold">
                            <p:stCondLst>
                              <p:cond delay="0"/>
                            </p:stCondLst>
                            <p:childTnLst>
                              <p:par>
                                <p:cTn id="1090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2" fill="hold">
                      <p:stCondLst>
                        <p:cond delay="indefinite"/>
                      </p:stCondLst>
                      <p:childTnLst>
                        <p:par>
                          <p:cTn id="1093" fill="hold">
                            <p:stCondLst>
                              <p:cond delay="0"/>
                            </p:stCondLst>
                            <p:childTnLst>
                              <p:par>
                                <p:cTn id="1094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6" fill="hold">
                      <p:stCondLst>
                        <p:cond delay="indefinite"/>
                      </p:stCondLst>
                      <p:childTnLst>
                        <p:par>
                          <p:cTn id="1097" fill="hold">
                            <p:stCondLst>
                              <p:cond delay="0"/>
                            </p:stCondLst>
                            <p:childTnLst>
                              <p:par>
                                <p:cTn id="1098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0" fill="hold">
                      <p:stCondLst>
                        <p:cond delay="indefinite"/>
                      </p:stCondLst>
                      <p:childTnLst>
                        <p:par>
                          <p:cTn id="1101" fill="hold">
                            <p:stCondLst>
                              <p:cond delay="0"/>
                            </p:stCondLst>
                            <p:childTnLst>
                              <p:par>
                                <p:cTn id="1102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da-DK" sz="44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Eksempler på gamle eksamensspørgsmål 1 </a:t>
            </a:r>
            <a:endParaRPr b="0" lang="da-DK" sz="4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85000" lnSpcReduction="9999"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da-DK" sz="1800" strike="noStrike" u="none">
                <a:solidFill>
                  <a:schemeClr val="dk1"/>
                </a:solidFill>
                <a:effectLst/>
                <a:uFillTx/>
                <a:latin typeface="Calibri"/>
                <a:ea typeface="Calibri"/>
              </a:rPr>
              <a:t>1. Akutte mavesmerter kan skyldes mange ting. Hvad er farligst og skal især mistænkes ved mavesmerter med stor, oppustet mave, manglende afføring og luftafgang samt kvalme og opkastning?</a:t>
            </a:r>
            <a:endParaRPr b="0" lang="da-DK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3636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da-DK" sz="1800" strike="noStrike" u="none">
                <a:solidFill>
                  <a:schemeClr val="dk1"/>
                </a:solidFill>
                <a:effectLst/>
                <a:uFillTx/>
                <a:latin typeface="Calibri"/>
                <a:ea typeface="Calibri"/>
              </a:rPr>
              <a:t>A Galdestensanfald</a:t>
            </a:r>
            <a:endParaRPr b="0" lang="da-DK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3636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da-DK" sz="1800" strike="noStrike" u="none">
                <a:solidFill>
                  <a:schemeClr val="dk1"/>
                </a:solidFill>
                <a:effectLst/>
                <a:uFillTx/>
                <a:latin typeface="Calibri"/>
                <a:ea typeface="Calibri"/>
              </a:rPr>
              <a:t>B Tarmslyng (ileus)</a:t>
            </a:r>
            <a:endParaRPr b="0" lang="da-DK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3636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da-DK" sz="1800" strike="noStrike" u="none">
                <a:solidFill>
                  <a:schemeClr val="dk1"/>
                </a:solidFill>
                <a:effectLst/>
                <a:uFillTx/>
                <a:latin typeface="Calibri"/>
                <a:ea typeface="Calibri"/>
              </a:rPr>
              <a:t>C Divertikulitis</a:t>
            </a:r>
            <a:endParaRPr b="0" lang="da-DK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da-DK" sz="1800" strike="noStrike" u="none">
                <a:solidFill>
                  <a:schemeClr val="dk1"/>
                </a:solidFill>
                <a:effectLst/>
                <a:uFillTx/>
                <a:latin typeface="Calibri"/>
                <a:ea typeface="Calibri"/>
              </a:rPr>
              <a:t>D Forstoppelse</a:t>
            </a:r>
            <a:endParaRPr b="0" lang="da-DK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da-DK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da-DK" sz="1800" strike="noStrike" u="none">
                <a:solidFill>
                  <a:schemeClr val="dk1"/>
                </a:solidFill>
                <a:effectLst/>
                <a:uFillTx/>
                <a:latin typeface="Calibri"/>
                <a:ea typeface="Calibri"/>
              </a:rPr>
              <a:t>2.  Du ser en 76-årig kvinde med type 2-diabetes, forhøjet blodtryk og forhøjet kolesterol i din klinik. Hun kom 5 minutter for sent, fordi hun skulle ryge en cigaret færdig. Til træning får hun pludseligt ondt i venstre ben, som også bliver blegt. Hun forsøger at træne videre, men kan ikke. Hun synes nu, det snurrer i benet. Hvad skal du </a:t>
            </a:r>
            <a:r>
              <a:rPr b="1" lang="da-DK" sz="1800" strike="noStrike" u="none">
                <a:solidFill>
                  <a:schemeClr val="dk1"/>
                </a:solidFill>
                <a:effectLst/>
                <a:uFillTx/>
                <a:latin typeface="Calibri"/>
                <a:ea typeface="Calibri"/>
              </a:rPr>
              <a:t>især</a:t>
            </a:r>
            <a:r>
              <a:rPr b="0" lang="da-DK" sz="1800" strike="noStrike" u="none">
                <a:solidFill>
                  <a:schemeClr val="dk1"/>
                </a:solidFill>
                <a:effectLst/>
                <a:uFillTx/>
                <a:latin typeface="Calibri"/>
                <a:ea typeface="Calibri"/>
              </a:rPr>
              <a:t> overveje?</a:t>
            </a:r>
            <a:endParaRPr b="0" lang="da-DK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3636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da-DK" sz="1800" strike="noStrike" u="none">
                <a:solidFill>
                  <a:schemeClr val="dk1"/>
                </a:solidFill>
                <a:effectLst/>
                <a:uFillTx/>
                <a:latin typeface="Calibri"/>
                <a:ea typeface="Calibri"/>
              </a:rPr>
              <a:t>A Fibersprængning</a:t>
            </a:r>
            <a:endParaRPr b="0" lang="da-DK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3636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da-DK" sz="1800" strike="noStrike" u="none">
                <a:solidFill>
                  <a:schemeClr val="dk1"/>
                </a:solidFill>
                <a:effectLst/>
                <a:uFillTx/>
                <a:latin typeface="Calibri"/>
                <a:ea typeface="Calibri"/>
              </a:rPr>
              <a:t>B DVT (dyb venetrombose)</a:t>
            </a:r>
            <a:endParaRPr b="0" lang="da-DK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3636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da-DK" sz="1800" strike="noStrike" u="none">
                <a:solidFill>
                  <a:schemeClr val="dk1"/>
                </a:solidFill>
                <a:effectLst/>
                <a:uFillTx/>
                <a:latin typeface="Calibri"/>
                <a:ea typeface="Calibri"/>
              </a:rPr>
              <a:t>C Akut blodprop i benet (akut arteriel iskæmi)</a:t>
            </a:r>
            <a:endParaRPr b="0" lang="da-DK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da-DK" sz="1800" strike="noStrike" u="none">
                <a:solidFill>
                  <a:schemeClr val="dk1"/>
                </a:solidFill>
                <a:effectLst/>
                <a:uFillTx/>
                <a:latin typeface="Calibri"/>
                <a:ea typeface="Calibri"/>
              </a:rPr>
              <a:t>D Fraktur af tibia</a:t>
            </a:r>
            <a:endParaRPr b="0" lang="da-DK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85" dur="indefinite" restart="never" nodeType="tmRoot">
          <p:childTnLst>
            <p:seq>
              <p:cTn id="86" dur="indefinite" nodeType="mainSeq">
                <p:childTnLst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da-DK" sz="44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Ketoacidose</a:t>
            </a:r>
            <a:endParaRPr b="0" lang="da-DK" sz="4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271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1094480" cy="4921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70000" lnSpcReduction="19999"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ff0000"/>
              </a:buClr>
              <a:buFont typeface="Arial"/>
              <a:buChar char="•"/>
            </a:pPr>
            <a:r>
              <a:rPr b="0" lang="da-DK" sz="3200" strike="noStrike" u="none">
                <a:solidFill>
                  <a:srgbClr val="ff0000"/>
                </a:solidFill>
                <a:effectLst/>
                <a:uFillTx/>
                <a:latin typeface="Calibri"/>
              </a:rPr>
              <a:t>AKUT tilstand </a:t>
            </a:r>
            <a:endParaRPr b="0" lang="da-DK" sz="3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da-DK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Kræver akut indlæggelse </a:t>
            </a:r>
            <a:endParaRPr b="0" lang="da-DK" sz="3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ff0000"/>
              </a:buClr>
              <a:buFont typeface="Arial"/>
              <a:buChar char="•"/>
            </a:pPr>
            <a:r>
              <a:rPr b="0" lang="da-DK" sz="2600" strike="noStrike" u="none">
                <a:solidFill>
                  <a:srgbClr val="ff0000"/>
                </a:solidFill>
                <a:effectLst/>
                <a:uFillTx/>
                <a:latin typeface="Calibri"/>
              </a:rPr>
              <a:t>Insulin! </a:t>
            </a:r>
            <a:endParaRPr b="0" lang="da-DK" sz="26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da-DK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Kan udvikle sig i løbet af &lt;12 timer! </a:t>
            </a:r>
            <a:endParaRPr b="0" lang="da-DK" sz="3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da-DK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Uden behandling = død! </a:t>
            </a:r>
            <a:endParaRPr b="0" lang="da-DK" sz="3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1" lang="da-DK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Patogenese </a:t>
            </a:r>
            <a:endParaRPr b="0" lang="da-DK" sz="3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da-DK" sz="26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Pt. har så lille insulinproduktion, at alt kroppen ikke kan bruge sukker som energi </a:t>
            </a:r>
            <a:endParaRPr b="0" lang="da-DK" sz="26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da-DK" sz="26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Hvad gør den så? </a:t>
            </a:r>
            <a:r>
              <a:rPr b="0" lang="da-DK" sz="2600" strike="noStrike" u="none">
                <a:solidFill>
                  <a:schemeClr val="dk1"/>
                </a:solidFill>
                <a:effectLst/>
                <a:uFillTx/>
                <a:latin typeface="Wingdings"/>
              </a:rPr>
              <a:t></a:t>
            </a:r>
            <a:r>
              <a:rPr b="0" lang="da-DK" sz="26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 Brænder fedt </a:t>
            </a:r>
            <a:endParaRPr b="0" lang="da-DK" sz="26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da-DK" sz="26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Ved forbrænding af fedt dannes ketoner som er svage syrer </a:t>
            </a:r>
            <a:endParaRPr b="0" lang="da-DK" sz="26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da-DK" sz="26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Ved ophobning af ketoner vil man få metabolisk acidose  </a:t>
            </a:r>
            <a:endParaRPr b="0" lang="da-DK" sz="26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da-DK" sz="26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Desuden dehydrering pga. væsketab (suger vand fra cellerne ud i blodbanen pga. højt BS – osmose)</a:t>
            </a:r>
            <a:endParaRPr b="0" lang="da-DK" sz="26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1" lang="da-DK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Symptomer</a:t>
            </a:r>
            <a:r>
              <a:rPr b="0" lang="da-DK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 </a:t>
            </a:r>
            <a:endParaRPr b="0" lang="da-DK" sz="3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da-DK" sz="26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Starter som uspecifikke (tørst, træthed), men progredierer til påvirket sensorium, kussmaul resp. og til sidst bevidstløshed</a:t>
            </a:r>
            <a:endParaRPr b="0" lang="da-DK" sz="26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da-DK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Oftest også kvalme, mavesmerter og opkast </a:t>
            </a:r>
            <a:endParaRPr b="0" lang="da-DK" sz="2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da-DK" sz="2800" strike="noStrike" u="sng">
                <a:solidFill>
                  <a:schemeClr val="dk1"/>
                </a:solidFill>
                <a:effectLst/>
                <a:uFillTx/>
                <a:latin typeface="Calibri"/>
              </a:rPr>
              <a:t>Foetor ex ore </a:t>
            </a:r>
            <a:endParaRPr b="0" lang="da-DK" sz="2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da-DK" sz="2800" strike="noStrike" u="sng">
                <a:solidFill>
                  <a:schemeClr val="dk1"/>
                </a:solidFill>
                <a:effectLst/>
                <a:uFillTx/>
                <a:latin typeface="Calibri"/>
              </a:rPr>
              <a:t>Kussmaul resp. </a:t>
            </a:r>
            <a:endParaRPr b="0" lang="da-DK" sz="2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</a:pPr>
            <a:endParaRPr b="0" lang="da-DK" sz="2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pic>
        <p:nvPicPr>
          <p:cNvPr id="272" name="Picture 2" descr="Acetone ½ L. Borup affedtning og afrensning"/>
          <p:cNvPicPr/>
          <p:nvPr/>
        </p:nvPicPr>
        <p:blipFill>
          <a:blip r:embed="rId1"/>
          <a:stretch/>
        </p:blipFill>
        <p:spPr>
          <a:xfrm>
            <a:off x="9448200" y="207000"/>
            <a:ext cx="2123640" cy="425736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104" dur="indefinite" restart="never" nodeType="tmRoot">
          <p:childTnLst>
            <p:seq>
              <p:cTn id="1105" dur="indefinite" nodeType="mainSeq">
                <p:childTnLst>
                  <p:par>
                    <p:cTn id="1106" fill="hold">
                      <p:stCondLst>
                        <p:cond delay="indefinite"/>
                      </p:stCondLst>
                      <p:childTnLst>
                        <p:par>
                          <p:cTn id="1107" fill="hold">
                            <p:stCondLst>
                              <p:cond delay="0"/>
                            </p:stCondLst>
                            <p:childTnLst>
                              <p:par>
                                <p:cTn id="1108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0" fill="hold">
                      <p:stCondLst>
                        <p:cond delay="indefinite"/>
                      </p:stCondLst>
                      <p:childTnLst>
                        <p:par>
                          <p:cTn id="1111" fill="hold">
                            <p:stCondLst>
                              <p:cond delay="0"/>
                            </p:stCondLst>
                            <p:childTnLst>
                              <p:par>
                                <p:cTn id="1112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4" fill="hold">
                      <p:stCondLst>
                        <p:cond delay="indefinite"/>
                      </p:stCondLst>
                      <p:childTnLst>
                        <p:par>
                          <p:cTn id="1115" fill="hold">
                            <p:stCondLst>
                              <p:cond delay="0"/>
                            </p:stCondLst>
                            <p:childTnLst>
                              <p:par>
                                <p:cTn id="1116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8" fill="hold">
                      <p:stCondLst>
                        <p:cond delay="indefinite"/>
                      </p:stCondLst>
                      <p:childTnLst>
                        <p:par>
                          <p:cTn id="1119" fill="hold">
                            <p:stCondLst>
                              <p:cond delay="0"/>
                            </p:stCondLst>
                            <p:childTnLst>
                              <p:par>
                                <p:cTn id="1120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2" fill="hold">
                      <p:stCondLst>
                        <p:cond delay="indefinite"/>
                      </p:stCondLst>
                      <p:childTnLst>
                        <p:par>
                          <p:cTn id="1123" fill="hold">
                            <p:stCondLst>
                              <p:cond delay="0"/>
                            </p:stCondLst>
                            <p:childTnLst>
                              <p:par>
                                <p:cTn id="1124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6" fill="hold">
                      <p:stCondLst>
                        <p:cond delay="indefinite"/>
                      </p:stCondLst>
                      <p:childTnLst>
                        <p:par>
                          <p:cTn id="1127" fill="hold">
                            <p:stCondLst>
                              <p:cond delay="0"/>
                            </p:stCondLst>
                            <p:childTnLst>
                              <p:par>
                                <p:cTn id="1128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0" fill="hold">
                      <p:stCondLst>
                        <p:cond delay="indefinite"/>
                      </p:stCondLst>
                      <p:childTnLst>
                        <p:par>
                          <p:cTn id="1131" fill="hold">
                            <p:stCondLst>
                              <p:cond delay="0"/>
                            </p:stCondLst>
                            <p:childTnLst>
                              <p:par>
                                <p:cTn id="1132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4" fill="hold">
                      <p:stCondLst>
                        <p:cond delay="indefinite"/>
                      </p:stCondLst>
                      <p:childTnLst>
                        <p:par>
                          <p:cTn id="1135" fill="hold">
                            <p:stCondLst>
                              <p:cond delay="0"/>
                            </p:stCondLst>
                            <p:childTnLst>
                              <p:par>
                                <p:cTn id="1136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8" fill="hold">
                      <p:stCondLst>
                        <p:cond delay="indefinite"/>
                      </p:stCondLst>
                      <p:childTnLst>
                        <p:par>
                          <p:cTn id="1139" fill="hold">
                            <p:stCondLst>
                              <p:cond delay="0"/>
                            </p:stCondLst>
                            <p:childTnLst>
                              <p:par>
                                <p:cTn id="1140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2" fill="hold">
                      <p:stCondLst>
                        <p:cond delay="indefinite"/>
                      </p:stCondLst>
                      <p:childTnLst>
                        <p:par>
                          <p:cTn id="1143" fill="hold">
                            <p:stCondLst>
                              <p:cond delay="0"/>
                            </p:stCondLst>
                            <p:childTnLst>
                              <p:par>
                                <p:cTn id="1144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6" fill="hold">
                      <p:stCondLst>
                        <p:cond delay="indefinite"/>
                      </p:stCondLst>
                      <p:childTnLst>
                        <p:par>
                          <p:cTn id="1147" fill="hold">
                            <p:stCondLst>
                              <p:cond delay="0"/>
                            </p:stCondLst>
                            <p:childTnLst>
                              <p:par>
                                <p:cTn id="1148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0" fill="hold">
                      <p:stCondLst>
                        <p:cond delay="indefinite"/>
                      </p:stCondLst>
                      <p:childTnLst>
                        <p:par>
                          <p:cTn id="1151" fill="hold">
                            <p:stCondLst>
                              <p:cond delay="0"/>
                            </p:stCondLst>
                            <p:childTnLst>
                              <p:par>
                                <p:cTn id="1152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4" fill="hold">
                      <p:stCondLst>
                        <p:cond delay="indefinite"/>
                      </p:stCondLst>
                      <p:childTnLst>
                        <p:par>
                          <p:cTn id="1155" fill="hold">
                            <p:stCondLst>
                              <p:cond delay="0"/>
                            </p:stCondLst>
                            <p:childTnLst>
                              <p:par>
                                <p:cTn id="1156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8" fill="hold">
                      <p:stCondLst>
                        <p:cond delay="indefinite"/>
                      </p:stCondLst>
                      <p:childTnLst>
                        <p:par>
                          <p:cTn id="1159" fill="hold">
                            <p:stCondLst>
                              <p:cond delay="0"/>
                            </p:stCondLst>
                            <p:childTnLst>
                              <p:par>
                                <p:cTn id="1160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2" fill="hold">
                      <p:stCondLst>
                        <p:cond delay="indefinite"/>
                      </p:stCondLst>
                      <p:childTnLst>
                        <p:par>
                          <p:cTn id="1163" fill="hold">
                            <p:stCondLst>
                              <p:cond delay="0"/>
                            </p:stCondLst>
                            <p:childTnLst>
                              <p:par>
                                <p:cTn id="1164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6" fill="hold">
                      <p:stCondLst>
                        <p:cond delay="indefinite"/>
                      </p:stCondLst>
                      <p:childTnLst>
                        <p:par>
                          <p:cTn id="1167" fill="hold">
                            <p:stCondLst>
                              <p:cond delay="0"/>
                            </p:stCondLst>
                            <p:childTnLst>
                              <p:par>
                                <p:cTn id="1168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0" fill="hold">
                      <p:stCondLst>
                        <p:cond delay="indefinite"/>
                      </p:stCondLst>
                      <p:childTnLst>
                        <p:par>
                          <p:cTn id="1171" fill="hold">
                            <p:stCondLst>
                              <p:cond delay="0"/>
                            </p:stCondLst>
                            <p:childTnLst>
                              <p:par>
                                <p:cTn id="1172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da-DK" sz="44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Insulinbehandlet diabetes</a:t>
            </a:r>
            <a:endParaRPr b="0" lang="da-DK" sz="4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274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848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85000" lnSpcReduction="9999"/>
          </a:bodyPr>
          <a:p>
            <a:pPr marL="228600" indent="-228600" defTabSz="914400">
              <a:lnSpc>
                <a:spcPct val="11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1" lang="da-DK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Hypoglykæmi = lavt BS</a:t>
            </a:r>
            <a:endParaRPr b="0" lang="da-DK" sz="2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685800" indent="-228600" defTabSz="914400">
              <a:lnSpc>
                <a:spcPct val="110000"/>
              </a:lnSpc>
              <a:spcBef>
                <a:spcPts val="499"/>
              </a:spcBef>
              <a:buClr>
                <a:srgbClr val="ff0000"/>
              </a:buClr>
              <a:buFont typeface="Arial"/>
              <a:buChar char="•"/>
            </a:pPr>
            <a:r>
              <a:rPr b="0" lang="da-DK" sz="2400" strike="noStrike" u="none">
                <a:solidFill>
                  <a:srgbClr val="ff0000"/>
                </a:solidFill>
                <a:effectLst/>
                <a:uFillTx/>
                <a:latin typeface="Calibri"/>
              </a:rPr>
              <a:t>Risiko ved behandling med insulin!</a:t>
            </a:r>
            <a:endParaRPr b="0" lang="da-DK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685800" indent="-228600" defTabSz="914400">
              <a:lnSpc>
                <a:spcPct val="11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da-DK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Symptomer ved BS ca. 3 </a:t>
            </a:r>
            <a:endParaRPr b="0" lang="da-DK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685800" indent="-228600" defTabSz="914400">
              <a:lnSpc>
                <a:spcPct val="11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da-DK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Det kan man dø af! </a:t>
            </a:r>
            <a:endParaRPr b="0" lang="da-DK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228600" indent="-228600" defTabSz="914400">
              <a:lnSpc>
                <a:spcPct val="11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1" lang="da-DK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Symptomer</a:t>
            </a:r>
            <a:endParaRPr b="0" lang="da-DK" sz="2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685800" indent="-228600" defTabSz="914400">
              <a:lnSpc>
                <a:spcPct val="11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da-DK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Hovedpine</a:t>
            </a:r>
            <a:endParaRPr b="0" lang="da-DK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685800" indent="-228600" defTabSz="914400">
              <a:lnSpc>
                <a:spcPct val="11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da-DK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Svedtendens</a:t>
            </a:r>
            <a:endParaRPr b="0" lang="da-DK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685800" indent="-228600" defTabSz="914400">
              <a:lnSpc>
                <a:spcPct val="11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da-DK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Hjertebanken </a:t>
            </a:r>
            <a:endParaRPr b="0" lang="da-DK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685800" indent="-228600" defTabSz="914400">
              <a:lnSpc>
                <a:spcPct val="11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da-DK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Utilpas </a:t>
            </a:r>
            <a:endParaRPr b="0" lang="da-DK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685800" indent="-228600" defTabSz="914400">
              <a:lnSpc>
                <a:spcPct val="11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da-DK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Rysten/uro </a:t>
            </a:r>
            <a:endParaRPr b="0" lang="da-DK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685800" indent="-228600" defTabSz="914400">
              <a:lnSpc>
                <a:spcPct val="11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da-DK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Svimmelhed/synsforstyrrelser </a:t>
            </a:r>
            <a:endParaRPr b="0" lang="da-DK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685800" indent="-228600" defTabSz="914400">
              <a:lnSpc>
                <a:spcPct val="11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da-DK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Påvirket bevidsthedsniveau </a:t>
            </a:r>
            <a:endParaRPr b="0" lang="da-DK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pic>
        <p:nvPicPr>
          <p:cNvPr id="275" name="Picture 2" descr="Pjecer og illustrationer fra Diabetesforeningen"/>
          <p:cNvPicPr/>
          <p:nvPr/>
        </p:nvPicPr>
        <p:blipFill>
          <a:blip r:embed="rId1"/>
          <a:stretch/>
        </p:blipFill>
        <p:spPr>
          <a:xfrm>
            <a:off x="7343640" y="0"/>
            <a:ext cx="4847760" cy="68576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76" name="Tekstfelt 3"/>
          <p:cNvSpPr/>
          <p:nvPr/>
        </p:nvSpPr>
        <p:spPr>
          <a:xfrm>
            <a:off x="2920320" y="3558600"/>
            <a:ext cx="4750200" cy="522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da-DK" sz="2800" strike="noStrike" u="none">
                <a:solidFill>
                  <a:srgbClr val="ff0000"/>
                </a:solidFill>
                <a:effectLst/>
                <a:uFillTx/>
                <a:latin typeface="Wingdings"/>
              </a:rPr>
              <a:t></a:t>
            </a:r>
            <a:r>
              <a:rPr b="1" lang="da-DK" sz="2800" strike="noStrike" u="none">
                <a:solidFill>
                  <a:srgbClr val="ff0000"/>
                </a:solidFill>
                <a:effectLst/>
                <a:uFillTx/>
                <a:latin typeface="Calibri"/>
              </a:rPr>
              <a:t> Skal i have en forståelse for</a:t>
            </a:r>
            <a:endParaRPr b="0" lang="en-DK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174" dur="indefinite" restart="never" nodeType="tmRoot">
          <p:childTnLst>
            <p:seq>
              <p:cTn id="1175" dur="indefinite" nodeType="mainSeq">
                <p:childTnLst>
                  <p:par>
                    <p:cTn id="1176" fill="hold">
                      <p:stCondLst>
                        <p:cond delay="indefinite"/>
                      </p:stCondLst>
                      <p:childTnLst>
                        <p:par>
                          <p:cTn id="1177" fill="hold">
                            <p:stCondLst>
                              <p:cond delay="0"/>
                            </p:stCondLst>
                            <p:childTnLst>
                              <p:par>
                                <p:cTn id="1178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0" fill="hold">
                      <p:stCondLst>
                        <p:cond delay="indefinite"/>
                      </p:stCondLst>
                      <p:childTnLst>
                        <p:par>
                          <p:cTn id="1181" fill="hold">
                            <p:stCondLst>
                              <p:cond delay="0"/>
                            </p:stCondLst>
                            <p:childTnLst>
                              <p:par>
                                <p:cTn id="1182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4" fill="hold">
                      <p:stCondLst>
                        <p:cond delay="indefinite"/>
                      </p:stCondLst>
                      <p:childTnLst>
                        <p:par>
                          <p:cTn id="1185" fill="hold">
                            <p:stCondLst>
                              <p:cond delay="0"/>
                            </p:stCondLst>
                            <p:childTnLst>
                              <p:par>
                                <p:cTn id="1186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8" fill="hold">
                      <p:stCondLst>
                        <p:cond delay="indefinite"/>
                      </p:stCondLst>
                      <p:childTnLst>
                        <p:par>
                          <p:cTn id="1189" fill="hold">
                            <p:stCondLst>
                              <p:cond delay="0"/>
                            </p:stCondLst>
                            <p:childTnLst>
                              <p:par>
                                <p:cTn id="1190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2" fill="hold">
                      <p:stCondLst>
                        <p:cond delay="indefinite"/>
                      </p:stCondLst>
                      <p:childTnLst>
                        <p:par>
                          <p:cTn id="1193" fill="hold">
                            <p:stCondLst>
                              <p:cond delay="0"/>
                            </p:stCondLst>
                            <p:childTnLst>
                              <p:par>
                                <p:cTn id="1194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6" fill="hold">
                      <p:stCondLst>
                        <p:cond delay="indefinite"/>
                      </p:stCondLst>
                      <p:childTnLst>
                        <p:par>
                          <p:cTn id="1197" fill="hold">
                            <p:stCondLst>
                              <p:cond delay="0"/>
                            </p:stCondLst>
                            <p:childTnLst>
                              <p:par>
                                <p:cTn id="1198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0" fill="hold">
                      <p:stCondLst>
                        <p:cond delay="indefinite"/>
                      </p:stCondLst>
                      <p:childTnLst>
                        <p:par>
                          <p:cTn id="1201" fill="hold">
                            <p:stCondLst>
                              <p:cond delay="0"/>
                            </p:stCondLst>
                            <p:childTnLst>
                              <p:par>
                                <p:cTn id="1202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4" fill="hold">
                      <p:stCondLst>
                        <p:cond delay="indefinite"/>
                      </p:stCondLst>
                      <p:childTnLst>
                        <p:par>
                          <p:cTn id="1205" fill="hold">
                            <p:stCondLst>
                              <p:cond delay="0"/>
                            </p:stCondLst>
                            <p:childTnLst>
                              <p:par>
                                <p:cTn id="1206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8" fill="hold">
                      <p:stCondLst>
                        <p:cond delay="indefinite"/>
                      </p:stCondLst>
                      <p:childTnLst>
                        <p:par>
                          <p:cTn id="1209" fill="hold">
                            <p:stCondLst>
                              <p:cond delay="0"/>
                            </p:stCondLst>
                            <p:childTnLst>
                              <p:par>
                                <p:cTn id="1210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2" fill="hold">
                      <p:stCondLst>
                        <p:cond delay="indefinite"/>
                      </p:stCondLst>
                      <p:childTnLst>
                        <p:par>
                          <p:cTn id="1213" fill="hold">
                            <p:stCondLst>
                              <p:cond delay="0"/>
                            </p:stCondLst>
                            <p:childTnLst>
                              <p:par>
                                <p:cTn id="1214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6" fill="hold">
                      <p:stCondLst>
                        <p:cond delay="indefinite"/>
                      </p:stCondLst>
                      <p:childTnLst>
                        <p:par>
                          <p:cTn id="1217" fill="hold">
                            <p:stCondLst>
                              <p:cond delay="0"/>
                            </p:stCondLst>
                            <p:childTnLst>
                              <p:par>
                                <p:cTn id="1218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0" fill="hold">
                      <p:stCondLst>
                        <p:cond delay="indefinite"/>
                      </p:stCondLst>
                      <p:childTnLst>
                        <p:par>
                          <p:cTn id="1221" fill="hold">
                            <p:stCondLst>
                              <p:cond delay="0"/>
                            </p:stCondLst>
                            <p:childTnLst>
                              <p:par>
                                <p:cTn id="1222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Billede 4" descr=""/>
          <p:cNvPicPr/>
          <p:nvPr/>
        </p:nvPicPr>
        <p:blipFill>
          <a:blip r:embed="rId1"/>
          <a:stretch/>
        </p:blipFill>
        <p:spPr>
          <a:xfrm>
            <a:off x="6966720" y="135000"/>
            <a:ext cx="5224680" cy="42876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7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da-DK" sz="44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DM komplikationer </a:t>
            </a:r>
            <a:endParaRPr b="0" lang="da-DK" sz="4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279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8336880" cy="4897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85000" lnSpcReduction="9999"/>
          </a:bodyPr>
          <a:p>
            <a:pPr marL="228600" indent="-228600" defTabSz="914400">
              <a:lnSpc>
                <a:spcPct val="150000"/>
              </a:lnSpc>
              <a:spcBef>
                <a:spcPts val="1001"/>
              </a:spcBef>
              <a:buClr>
                <a:srgbClr val="ff0000"/>
              </a:buClr>
              <a:buFont typeface="Arial"/>
              <a:buChar char="•"/>
            </a:pPr>
            <a:r>
              <a:rPr b="1" lang="da-DK" sz="2800" strike="noStrike" u="none">
                <a:solidFill>
                  <a:srgbClr val="ff0000"/>
                </a:solidFill>
                <a:effectLst/>
                <a:uFillTx/>
                <a:latin typeface="Calibri"/>
              </a:rPr>
              <a:t>Komplikationer til DM</a:t>
            </a:r>
            <a:r>
              <a:rPr b="0" lang="da-DK" sz="2800" strike="noStrike" u="none">
                <a:solidFill>
                  <a:srgbClr val="ff0000"/>
                </a:solidFill>
                <a:effectLst/>
                <a:uFillTx/>
                <a:latin typeface="Calibri"/>
              </a:rPr>
              <a:t> </a:t>
            </a:r>
            <a:endParaRPr b="0" lang="da-DK" sz="2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685800" indent="-228600" defTabSz="914400">
              <a:lnSpc>
                <a:spcPct val="15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da-DK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Diabetisk retinopati </a:t>
            </a:r>
            <a:endParaRPr b="0" lang="da-DK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685800" indent="-228600" defTabSz="914400">
              <a:lnSpc>
                <a:spcPct val="15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da-DK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Diabetisk neuropati </a:t>
            </a:r>
            <a:endParaRPr b="0" lang="da-DK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685800" indent="-228600" defTabSz="914400">
              <a:lnSpc>
                <a:spcPct val="15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da-DK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Diabetisk nefropati </a:t>
            </a:r>
            <a:endParaRPr b="0" lang="da-DK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685800" indent="-228600" defTabSz="914400">
              <a:lnSpc>
                <a:spcPct val="15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da-DK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Diabetiske fodsår </a:t>
            </a:r>
            <a:endParaRPr b="0" lang="da-DK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685800" indent="-228600" defTabSz="914400">
              <a:lnSpc>
                <a:spcPct val="15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da-DK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Desuden øget risiko for cardiovaskulære komplikationer </a:t>
            </a:r>
            <a:endParaRPr b="0" lang="da-DK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228600" indent="-228600" defTabSz="914400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da-DK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Udvikles typisk først efter 10-20 år ved type 1 (obs compliance) </a:t>
            </a:r>
            <a:endParaRPr b="0" lang="da-DK" sz="2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228600" indent="-228600" defTabSz="914400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da-DK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Type 2 kan have senkomplikationer på diagnosetidspunktet! </a:t>
            </a:r>
            <a:endParaRPr b="0" lang="da-DK" sz="2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pic>
        <p:nvPicPr>
          <p:cNvPr id="280" name="Picture 2" descr="Diabetiske Fodsår og Infektioner"/>
          <p:cNvPicPr/>
          <p:nvPr/>
        </p:nvPicPr>
        <p:blipFill>
          <a:blip r:embed="rId2"/>
          <a:stretch/>
        </p:blipFill>
        <p:spPr>
          <a:xfrm rot="16200000">
            <a:off x="9639360" y="4301280"/>
            <a:ext cx="2069640" cy="277380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224" dur="indefinite" restart="never" nodeType="tmRoot">
          <p:childTnLst>
            <p:seq>
              <p:cTn id="1225" dur="indefinite" nodeType="mainSeq">
                <p:childTnLst>
                  <p:par>
                    <p:cTn id="1226" fill="hold">
                      <p:stCondLst>
                        <p:cond delay="indefinite"/>
                      </p:stCondLst>
                      <p:childTnLst>
                        <p:par>
                          <p:cTn id="1227" fill="hold">
                            <p:stCondLst>
                              <p:cond delay="0"/>
                            </p:stCondLst>
                            <p:childTnLst>
                              <p:par>
                                <p:cTn id="1228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0" fill="hold">
                      <p:stCondLst>
                        <p:cond delay="indefinite"/>
                      </p:stCondLst>
                      <p:childTnLst>
                        <p:par>
                          <p:cTn id="1231" fill="hold">
                            <p:stCondLst>
                              <p:cond delay="0"/>
                            </p:stCondLst>
                            <p:childTnLst>
                              <p:par>
                                <p:cTn id="1232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4" fill="hold">
                      <p:stCondLst>
                        <p:cond delay="indefinite"/>
                      </p:stCondLst>
                      <p:childTnLst>
                        <p:par>
                          <p:cTn id="1235" fill="hold">
                            <p:stCondLst>
                              <p:cond delay="0"/>
                            </p:stCondLst>
                            <p:childTnLst>
                              <p:par>
                                <p:cTn id="1236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8" fill="hold">
                      <p:stCondLst>
                        <p:cond delay="indefinite"/>
                      </p:stCondLst>
                      <p:childTnLst>
                        <p:par>
                          <p:cTn id="1239" fill="hold">
                            <p:stCondLst>
                              <p:cond delay="0"/>
                            </p:stCondLst>
                            <p:childTnLst>
                              <p:par>
                                <p:cTn id="1240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2" fill="hold">
                      <p:stCondLst>
                        <p:cond delay="indefinite"/>
                      </p:stCondLst>
                      <p:childTnLst>
                        <p:par>
                          <p:cTn id="1243" fill="hold">
                            <p:stCondLst>
                              <p:cond delay="0"/>
                            </p:stCondLst>
                            <p:childTnLst>
                              <p:par>
                                <p:cTn id="1244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6" fill="hold">
                      <p:stCondLst>
                        <p:cond delay="indefinite"/>
                      </p:stCondLst>
                      <p:childTnLst>
                        <p:par>
                          <p:cTn id="1247" fill="hold">
                            <p:stCondLst>
                              <p:cond delay="0"/>
                            </p:stCondLst>
                            <p:childTnLst>
                              <p:par>
                                <p:cTn id="1248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0" fill="hold">
                      <p:stCondLst>
                        <p:cond delay="indefinite"/>
                      </p:stCondLst>
                      <p:childTnLst>
                        <p:par>
                          <p:cTn id="1251" fill="hold">
                            <p:stCondLst>
                              <p:cond delay="0"/>
                            </p:stCondLst>
                            <p:childTnLst>
                              <p:par>
                                <p:cTn id="1252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4" fill="hold">
                      <p:stCondLst>
                        <p:cond delay="indefinite"/>
                      </p:stCondLst>
                      <p:childTnLst>
                        <p:par>
                          <p:cTn id="1255" fill="hold">
                            <p:stCondLst>
                              <p:cond delay="0"/>
                            </p:stCondLst>
                            <p:childTnLst>
                              <p:par>
                                <p:cTn id="1256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da-DK" sz="44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Thyroideasygdomme</a:t>
            </a:r>
            <a:endParaRPr b="0" lang="da-DK" sz="4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282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da-DK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Graves sygdom (autoimmun) = hyppigst </a:t>
            </a:r>
            <a:endParaRPr b="0" lang="da-DK" sz="2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da-DK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Forståelse for at alt kører hhv. langsomt og hurtigt ved hypothyreose og hyperthyreose </a:t>
            </a:r>
            <a:endParaRPr b="0" lang="da-DK" sz="2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da-DK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Struma = knude på halsen – kan ses ved både højt og lavt stofskifte </a:t>
            </a:r>
            <a:endParaRPr b="0" lang="da-DK" sz="2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da-DK" sz="2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pic>
        <p:nvPicPr>
          <p:cNvPr id="283" name="Picture 2" descr="Struma - Wikipedia, den frie encyklopædi"/>
          <p:cNvPicPr/>
          <p:nvPr/>
        </p:nvPicPr>
        <p:blipFill>
          <a:blip r:embed="rId1"/>
          <a:stretch/>
        </p:blipFill>
        <p:spPr>
          <a:xfrm>
            <a:off x="3165480" y="3805200"/>
            <a:ext cx="3812760" cy="28476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84" name="Picture 2" descr="Graves øjensygdom - Øjenleksikon"/>
          <p:cNvPicPr/>
          <p:nvPr/>
        </p:nvPicPr>
        <p:blipFill>
          <a:blip r:embed="rId2"/>
          <a:stretch/>
        </p:blipFill>
        <p:spPr>
          <a:xfrm>
            <a:off x="7427880" y="3805200"/>
            <a:ext cx="2847600" cy="284760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PlaceHolder 1"/>
          <p:cNvSpPr>
            <a:spLocks noGrp="1"/>
          </p:cNvSpPr>
          <p:nvPr>
            <p:ph type="title"/>
          </p:nvPr>
        </p:nvSpPr>
        <p:spPr>
          <a:xfrm>
            <a:off x="838080" y="262080"/>
            <a:ext cx="10515240" cy="903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da-DK" sz="44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Anæmier</a:t>
            </a:r>
            <a:endParaRPr b="0" lang="da-DK" sz="4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286" name="PlaceHolder 2"/>
          <p:cNvSpPr>
            <a:spLocks noGrp="1"/>
          </p:cNvSpPr>
          <p:nvPr>
            <p:ph/>
          </p:nvPr>
        </p:nvSpPr>
        <p:spPr>
          <a:xfrm>
            <a:off x="838080" y="1554480"/>
            <a:ext cx="10515240" cy="5063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70000" lnSpcReduction="19999"/>
          </a:bodyPr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1" lang="da-DK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Anæmi =</a:t>
            </a:r>
            <a:r>
              <a:rPr b="0" lang="da-DK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 ”lav blodprocent” = nedsat cirkulerende erytrocytmasse</a:t>
            </a:r>
            <a:endParaRPr b="0" lang="da-DK" sz="2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da-DK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Grænsen går ved 8,3 mmol/l for mænd og 7,3 mmol/l for kvinder</a:t>
            </a:r>
            <a:endParaRPr b="0" lang="da-DK" sz="2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1" lang="da-DK" sz="2800" strike="noStrike" u="sng">
                <a:solidFill>
                  <a:schemeClr val="dk1"/>
                </a:solidFill>
                <a:effectLst/>
                <a:uFillTx/>
                <a:latin typeface="Calibri"/>
              </a:rPr>
              <a:t>Symptomer </a:t>
            </a:r>
            <a:r>
              <a:rPr b="0" lang="da-DK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- </a:t>
            </a:r>
            <a:r>
              <a:rPr b="0" i="1" lang="da-DK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må i godt have en ide om (ret intuitivt) </a:t>
            </a:r>
            <a:endParaRPr b="0" lang="da-DK" sz="2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685800" indent="-228600" defTabSz="91440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da-DK" sz="2400" strike="noStrike" u="sng">
                <a:solidFill>
                  <a:schemeClr val="dk1"/>
                </a:solidFill>
                <a:effectLst/>
                <a:uFillTx/>
                <a:latin typeface="Calibri"/>
              </a:rPr>
              <a:t>Opstår som følge af den nedsatte ilttransport til vævet </a:t>
            </a:r>
            <a:endParaRPr b="0" lang="da-DK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685800" indent="-228600" defTabSz="91440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da-DK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Bleghed </a:t>
            </a:r>
            <a:endParaRPr b="0" lang="da-DK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685800" indent="-228600" defTabSz="91440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da-DK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Træthed </a:t>
            </a:r>
            <a:endParaRPr b="0" lang="da-DK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685800" indent="-228600" defTabSz="91440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da-DK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Svimmelhed </a:t>
            </a:r>
            <a:endParaRPr b="0" lang="da-DK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685800" indent="-228600" defTabSz="91440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da-DK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Hurtigere puls </a:t>
            </a:r>
            <a:endParaRPr b="0" lang="da-DK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685800" indent="-228600" defTabSz="91440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da-DK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Åndenød </a:t>
            </a:r>
            <a:endParaRPr b="0" lang="da-DK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ff0000"/>
              </a:buClr>
              <a:buFont typeface="Arial"/>
              <a:buChar char="•"/>
            </a:pPr>
            <a:r>
              <a:rPr b="0" lang="da-DK" sz="2800" strike="noStrike" u="none">
                <a:solidFill>
                  <a:srgbClr val="ff0000"/>
                </a:solidFill>
                <a:effectLst/>
                <a:uFillTx/>
                <a:latin typeface="Calibri"/>
              </a:rPr>
              <a:t>Årsager – mange!</a:t>
            </a:r>
            <a:endParaRPr b="0" lang="da-DK" sz="2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685800" indent="-228600" defTabSz="914400">
              <a:lnSpc>
                <a:spcPct val="120000"/>
              </a:lnSpc>
              <a:spcBef>
                <a:spcPts val="499"/>
              </a:spcBef>
              <a:buClr>
                <a:srgbClr val="ff0000"/>
              </a:buClr>
              <a:buFont typeface="Arial"/>
              <a:buChar char="•"/>
            </a:pPr>
            <a:r>
              <a:rPr b="0" lang="da-DK" sz="2400" strike="noStrike" u="none">
                <a:solidFill>
                  <a:srgbClr val="ff0000"/>
                </a:solidFill>
                <a:effectLst/>
                <a:uFillTx/>
                <a:latin typeface="Calibri"/>
              </a:rPr>
              <a:t>Jernmangel - hyppigst</a:t>
            </a:r>
            <a:endParaRPr b="0" lang="da-DK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685800" indent="-228600" defTabSz="91440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da-DK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Underernæring/malabsorption </a:t>
            </a:r>
            <a:endParaRPr b="0" lang="da-DK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685800" indent="-228600" defTabSz="91440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da-DK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Infektioner </a:t>
            </a:r>
            <a:endParaRPr b="0" lang="da-DK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685800" indent="-228600" defTabSz="914400">
              <a:lnSpc>
                <a:spcPct val="120000"/>
              </a:lnSpc>
              <a:spcBef>
                <a:spcPts val="499"/>
              </a:spcBef>
              <a:buClr>
                <a:srgbClr val="ff0000"/>
              </a:buClr>
              <a:buFont typeface="Arial"/>
              <a:buChar char="•"/>
            </a:pPr>
            <a:r>
              <a:rPr b="0" lang="da-DK" sz="2400" strike="noStrike" u="none">
                <a:solidFill>
                  <a:srgbClr val="ff0000"/>
                </a:solidFill>
                <a:effectLst/>
                <a:uFillTx/>
                <a:latin typeface="Calibri"/>
              </a:rPr>
              <a:t>Kronisk sygdom (fx cancer) - næsthyppigst</a:t>
            </a:r>
            <a:endParaRPr b="0" lang="da-DK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685800" indent="-228600" defTabSz="914400">
              <a:lnSpc>
                <a:spcPct val="120000"/>
              </a:lnSpc>
              <a:spcBef>
                <a:spcPts val="499"/>
              </a:spcBef>
              <a:buClr>
                <a:srgbClr val="ff0000"/>
              </a:buClr>
              <a:buFont typeface="Arial"/>
              <a:buChar char="•"/>
            </a:pPr>
            <a:r>
              <a:rPr b="0" lang="da-DK" sz="2400" strike="noStrike" u="none">
                <a:solidFill>
                  <a:srgbClr val="ff0000"/>
                </a:solidFill>
                <a:effectLst/>
                <a:uFillTx/>
                <a:latin typeface="Calibri"/>
              </a:rPr>
              <a:t>Blødning!</a:t>
            </a:r>
            <a:endParaRPr b="0" lang="da-DK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pic>
        <p:nvPicPr>
          <p:cNvPr id="287" name="Billede 3" descr=""/>
          <p:cNvPicPr/>
          <p:nvPr/>
        </p:nvPicPr>
        <p:blipFill>
          <a:blip r:embed="rId1"/>
          <a:srcRect l="0" t="0" r="0" b="12561"/>
          <a:stretch/>
        </p:blipFill>
        <p:spPr>
          <a:xfrm>
            <a:off x="7221960" y="4278960"/>
            <a:ext cx="4711320" cy="23580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88" name="Billede 4" descr=""/>
          <p:cNvPicPr/>
          <p:nvPr/>
        </p:nvPicPr>
        <p:blipFill>
          <a:blip r:embed="rId2"/>
          <a:stretch/>
        </p:blipFill>
        <p:spPr>
          <a:xfrm>
            <a:off x="8370360" y="117720"/>
            <a:ext cx="3562920" cy="377208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258" dur="indefinite" restart="never" nodeType="tmRoot">
          <p:childTnLst>
            <p:seq>
              <p:cTn id="1259" dur="indefinite" nodeType="mainSeq">
                <p:childTnLst>
                  <p:par>
                    <p:cTn id="1260" fill="hold">
                      <p:stCondLst>
                        <p:cond delay="indefinite"/>
                      </p:stCondLst>
                      <p:childTnLst>
                        <p:par>
                          <p:cTn id="1261" fill="hold">
                            <p:stCondLst>
                              <p:cond delay="0"/>
                            </p:stCondLst>
                            <p:childTnLst>
                              <p:par>
                                <p:cTn id="1262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4" fill="hold">
                      <p:stCondLst>
                        <p:cond delay="indefinite"/>
                      </p:stCondLst>
                      <p:childTnLst>
                        <p:par>
                          <p:cTn id="1265" fill="hold">
                            <p:stCondLst>
                              <p:cond delay="0"/>
                            </p:stCondLst>
                            <p:childTnLst>
                              <p:par>
                                <p:cTn id="1266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8" fill="hold">
                      <p:stCondLst>
                        <p:cond delay="indefinite"/>
                      </p:stCondLst>
                      <p:childTnLst>
                        <p:par>
                          <p:cTn id="1269" fill="hold">
                            <p:stCondLst>
                              <p:cond delay="0"/>
                            </p:stCondLst>
                            <p:childTnLst>
                              <p:par>
                                <p:cTn id="1270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2" fill="hold">
                      <p:stCondLst>
                        <p:cond delay="indefinite"/>
                      </p:stCondLst>
                      <p:childTnLst>
                        <p:par>
                          <p:cTn id="1273" fill="hold">
                            <p:stCondLst>
                              <p:cond delay="0"/>
                            </p:stCondLst>
                            <p:childTnLst>
                              <p:par>
                                <p:cTn id="1274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6" fill="hold">
                      <p:stCondLst>
                        <p:cond delay="indefinite"/>
                      </p:stCondLst>
                      <p:childTnLst>
                        <p:par>
                          <p:cTn id="1277" fill="hold">
                            <p:stCondLst>
                              <p:cond delay="0"/>
                            </p:stCondLst>
                            <p:childTnLst>
                              <p:par>
                                <p:cTn id="1278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0" fill="hold">
                      <p:stCondLst>
                        <p:cond delay="indefinite"/>
                      </p:stCondLst>
                      <p:childTnLst>
                        <p:par>
                          <p:cTn id="1281" fill="hold">
                            <p:stCondLst>
                              <p:cond delay="0"/>
                            </p:stCondLst>
                            <p:childTnLst>
                              <p:par>
                                <p:cTn id="1282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4" fill="hold">
                      <p:stCondLst>
                        <p:cond delay="indefinite"/>
                      </p:stCondLst>
                      <p:childTnLst>
                        <p:par>
                          <p:cTn id="1285" fill="hold">
                            <p:stCondLst>
                              <p:cond delay="0"/>
                            </p:stCondLst>
                            <p:childTnLst>
                              <p:par>
                                <p:cTn id="1286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8" fill="hold">
                      <p:stCondLst>
                        <p:cond delay="indefinite"/>
                      </p:stCondLst>
                      <p:childTnLst>
                        <p:par>
                          <p:cTn id="1289" fill="hold">
                            <p:stCondLst>
                              <p:cond delay="0"/>
                            </p:stCondLst>
                            <p:childTnLst>
                              <p:par>
                                <p:cTn id="1290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2" fill="hold">
                      <p:stCondLst>
                        <p:cond delay="indefinite"/>
                      </p:stCondLst>
                      <p:childTnLst>
                        <p:par>
                          <p:cTn id="1293" fill="hold">
                            <p:stCondLst>
                              <p:cond delay="0"/>
                            </p:stCondLst>
                            <p:childTnLst>
                              <p:par>
                                <p:cTn id="1294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6" fill="hold">
                      <p:stCondLst>
                        <p:cond delay="indefinite"/>
                      </p:stCondLst>
                      <p:childTnLst>
                        <p:par>
                          <p:cTn id="1297" fill="hold">
                            <p:stCondLst>
                              <p:cond delay="0"/>
                            </p:stCondLst>
                            <p:childTnLst>
                              <p:par>
                                <p:cTn id="1298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0" fill="hold">
                      <p:stCondLst>
                        <p:cond delay="indefinite"/>
                      </p:stCondLst>
                      <p:childTnLst>
                        <p:par>
                          <p:cTn id="1301" fill="hold">
                            <p:stCondLst>
                              <p:cond delay="0"/>
                            </p:stCondLst>
                            <p:childTnLst>
                              <p:par>
                                <p:cTn id="1302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4" fill="hold">
                      <p:stCondLst>
                        <p:cond delay="indefinite"/>
                      </p:stCondLst>
                      <p:childTnLst>
                        <p:par>
                          <p:cTn id="1305" fill="hold">
                            <p:stCondLst>
                              <p:cond delay="0"/>
                            </p:stCondLst>
                            <p:childTnLst>
                              <p:par>
                                <p:cTn id="1306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8" fill="hold">
                      <p:stCondLst>
                        <p:cond delay="indefinite"/>
                      </p:stCondLst>
                      <p:childTnLst>
                        <p:par>
                          <p:cTn id="1309" fill="hold">
                            <p:stCondLst>
                              <p:cond delay="0"/>
                            </p:stCondLst>
                            <p:childTnLst>
                              <p:par>
                                <p:cTn id="1310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2" fill="hold">
                      <p:stCondLst>
                        <p:cond delay="indefinite"/>
                      </p:stCondLst>
                      <p:childTnLst>
                        <p:par>
                          <p:cTn id="1313" fill="hold">
                            <p:stCondLst>
                              <p:cond delay="0"/>
                            </p:stCondLst>
                            <p:childTnLst>
                              <p:par>
                                <p:cTn id="1314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6" fill="hold">
                      <p:stCondLst>
                        <p:cond delay="indefinite"/>
                      </p:stCondLst>
                      <p:childTnLst>
                        <p:par>
                          <p:cTn id="1317" fill="hold">
                            <p:stCondLst>
                              <p:cond delay="0"/>
                            </p:stCondLst>
                            <p:childTnLst>
                              <p:par>
                                <p:cTn id="1318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da-DK" sz="44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Malign hæmatologi </a:t>
            </a:r>
            <a:endParaRPr b="0" lang="da-DK" sz="4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290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92500" lnSpcReduction="9999"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1" lang="da-DK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Nice to know </a:t>
            </a:r>
            <a:endParaRPr b="0" lang="da-DK" sz="2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da-DK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Faktor V Leiden = arvelig genmutation </a:t>
            </a:r>
            <a:r>
              <a:rPr b="0" lang="da-DK" sz="2400" strike="noStrike" u="none">
                <a:solidFill>
                  <a:schemeClr val="dk1"/>
                </a:solidFill>
                <a:effectLst/>
                <a:uFillTx/>
                <a:latin typeface="Wingdings"/>
              </a:rPr>
              <a:t></a:t>
            </a:r>
            <a:r>
              <a:rPr b="0" lang="da-DK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 øget risiko for tromber </a:t>
            </a:r>
            <a:br>
              <a:rPr sz="2400"/>
            </a:br>
            <a:r>
              <a:rPr b="0" lang="da-DK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 </a:t>
            </a:r>
            <a:endParaRPr b="0" lang="da-DK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1" lang="da-DK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Need to know </a:t>
            </a:r>
            <a:endParaRPr b="0" lang="da-DK" sz="2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da-DK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CLL = hyppigste leukæmi hos voksne </a:t>
            </a:r>
            <a:endParaRPr b="0" lang="da-DK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da-DK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CML = relativt god prognose </a:t>
            </a:r>
            <a:endParaRPr b="0" lang="da-DK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da-DK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AML = dårlig prognose </a:t>
            </a:r>
            <a:endParaRPr b="0" lang="da-DK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da-DK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ALL = oftest børn </a:t>
            </a:r>
            <a:endParaRPr b="0" lang="da-DK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457200" indent="0" defTabSz="914400">
              <a:lnSpc>
                <a:spcPct val="90000"/>
              </a:lnSpc>
              <a:spcBef>
                <a:spcPts val="499"/>
              </a:spcBef>
              <a:buNone/>
              <a:tabLst>
                <a:tab algn="l" pos="0"/>
              </a:tabLst>
            </a:pPr>
            <a:endParaRPr b="0" lang="da-DK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1" lang="da-DK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Symptomer generelt </a:t>
            </a:r>
            <a:endParaRPr b="0" lang="da-DK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1430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da-DK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B-symptomer! </a:t>
            </a:r>
            <a:endParaRPr b="0" lang="da-DK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1430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da-DK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Lymfomer = hævede lymfeknuder </a:t>
            </a:r>
            <a:endParaRPr b="0" lang="da-DK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1430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da-DK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Evt. tegn til svigtende KM  </a:t>
            </a:r>
            <a:endParaRPr b="0" lang="da-DK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indent="0" defTabSz="914400">
              <a:lnSpc>
                <a:spcPct val="90000"/>
              </a:lnSpc>
              <a:spcBef>
                <a:spcPts val="499"/>
              </a:spcBef>
              <a:buNone/>
              <a:tabLst>
                <a:tab algn="l" pos="0"/>
              </a:tabLst>
            </a:pPr>
            <a:endParaRPr b="0" lang="da-DK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291" name="Ellipse 3"/>
          <p:cNvSpPr/>
          <p:nvPr/>
        </p:nvSpPr>
        <p:spPr>
          <a:xfrm>
            <a:off x="838080" y="4606200"/>
            <a:ext cx="4815360" cy="179496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da-DK" sz="1800" strike="noStrike" u="non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pic>
        <p:nvPicPr>
          <p:cNvPr id="292" name="Billede 7" descr=""/>
          <p:cNvPicPr/>
          <p:nvPr/>
        </p:nvPicPr>
        <p:blipFill>
          <a:blip r:embed="rId1"/>
          <a:stretch/>
        </p:blipFill>
        <p:spPr>
          <a:xfrm>
            <a:off x="7349400" y="3143880"/>
            <a:ext cx="4704840" cy="360036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da-DK" sz="44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Highlights fra undervisning – lektion 7 </a:t>
            </a:r>
            <a:endParaRPr b="0" lang="da-DK" sz="4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graphicFrame>
        <p:nvGraphicFramePr>
          <p:cNvPr id="8" name="Diagram8"/>
          <p:cNvGraphicFramePr/>
          <p:nvPr>
            <p:extLst>
              <p:ext uri="{D42A27DB-BD31-4B8C-83A1-F6EECF244321}">
                <p14:modId xmlns:p14="http://schemas.microsoft.com/office/powerpoint/2010/main" val="923236236"/>
              </p:ext>
            </p:extLst>
          </p:nvPr>
        </p:nvGraphicFramePr>
        <p:xfrm>
          <a:off x="838080" y="1825560"/>
          <a:ext cx="10515240" cy="43509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da-DK" sz="44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Nyresvigt</a:t>
            </a:r>
            <a:endParaRPr b="0" lang="da-DK" sz="4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295" name="PlaceHolder 2"/>
          <p:cNvSpPr>
            <a:spLocks noGrp="1"/>
          </p:cNvSpPr>
          <p:nvPr>
            <p:ph/>
          </p:nvPr>
        </p:nvSpPr>
        <p:spPr>
          <a:xfrm>
            <a:off x="838080" y="2160360"/>
            <a:ext cx="10515240" cy="4446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lnSpcReduction="9999"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da-DK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Akut vs. kronisk </a:t>
            </a:r>
            <a:endParaRPr b="0" lang="da-DK" sz="2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da-DK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Akut inddeles i </a:t>
            </a:r>
            <a:endParaRPr b="0" lang="da-DK" sz="2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da-DK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Præ-renalt </a:t>
            </a:r>
            <a:endParaRPr b="0" lang="da-DK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da-DK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Renalt </a:t>
            </a:r>
            <a:endParaRPr b="0" lang="da-DK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da-DK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Post-renalt </a:t>
            </a:r>
            <a:endParaRPr b="0" lang="da-DK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ff0000"/>
              </a:buClr>
              <a:buFont typeface="Arial"/>
              <a:buChar char="•"/>
            </a:pPr>
            <a:r>
              <a:rPr b="0" lang="da-DK" sz="2800" strike="noStrike" u="none">
                <a:solidFill>
                  <a:srgbClr val="ff0000"/>
                </a:solidFill>
                <a:effectLst/>
                <a:uFillTx/>
                <a:latin typeface="Calibri"/>
              </a:rPr>
              <a:t>Tripple whammy = ACE/ATII, NSAID og diuretika </a:t>
            </a:r>
            <a:r>
              <a:rPr b="0" lang="da-DK" sz="2800" strike="noStrike" u="none">
                <a:solidFill>
                  <a:srgbClr val="ff0000"/>
                </a:solidFill>
                <a:effectLst/>
                <a:uFillTx/>
                <a:latin typeface="Wingdings"/>
              </a:rPr>
              <a:t></a:t>
            </a:r>
            <a:r>
              <a:rPr b="0" lang="da-DK" sz="2800" strike="noStrike" u="none">
                <a:solidFill>
                  <a:srgbClr val="ff0000"/>
                </a:solidFill>
                <a:effectLst/>
                <a:uFillTx/>
                <a:latin typeface="Calibri"/>
              </a:rPr>
              <a:t> akut nyresvigt</a:t>
            </a:r>
            <a:endParaRPr b="0" lang="da-DK" sz="2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da-DK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Kronisk nyresvigt er meget hyppigt </a:t>
            </a:r>
            <a:endParaRPr b="0" lang="da-DK" sz="2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da-DK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Ofte ses hypertension hos pt. med kronisk nyresvigt </a:t>
            </a:r>
            <a:endParaRPr b="0" lang="da-DK" sz="2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ff0000"/>
              </a:buClr>
              <a:buFont typeface="Arial"/>
              <a:buChar char="•"/>
            </a:pPr>
            <a:r>
              <a:rPr b="0" lang="da-DK" sz="2800" strike="noStrike" u="none">
                <a:solidFill>
                  <a:srgbClr val="ff0000"/>
                </a:solidFill>
                <a:effectLst/>
                <a:uFillTx/>
                <a:latin typeface="Calibri"/>
              </a:rPr>
              <a:t>Terminalt nyresvigt = dialyse el. transplantation </a:t>
            </a:r>
            <a:endParaRPr b="0" lang="da-DK" sz="2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da-DK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Hæmodialyse el. peritonealdialyse </a:t>
            </a:r>
            <a:endParaRPr b="0" lang="da-DK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</a:pPr>
            <a:endParaRPr b="0" lang="da-DK" sz="2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</a:pPr>
            <a:endParaRPr b="0" lang="da-DK" sz="2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pic>
        <p:nvPicPr>
          <p:cNvPr id="296" name="Picture 2" descr="Forstå din nyresygdom | Baxter nyrepleje"/>
          <p:cNvPicPr/>
          <p:nvPr/>
        </p:nvPicPr>
        <p:blipFill>
          <a:blip r:embed="rId1"/>
          <a:stretch/>
        </p:blipFill>
        <p:spPr>
          <a:xfrm>
            <a:off x="7581600" y="1440"/>
            <a:ext cx="3941280" cy="394128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320" dur="indefinite" restart="never" nodeType="tmRoot">
          <p:childTnLst>
            <p:seq>
              <p:cTn id="1321" dur="indefinite" nodeType="mainSeq">
                <p:childTnLst>
                  <p:par>
                    <p:cTn id="1322" fill="hold">
                      <p:stCondLst>
                        <p:cond delay="indefinite"/>
                      </p:stCondLst>
                      <p:childTnLst>
                        <p:par>
                          <p:cTn id="1323" fill="hold">
                            <p:stCondLst>
                              <p:cond delay="0"/>
                            </p:stCondLst>
                            <p:childTnLst>
                              <p:par>
                                <p:cTn id="1324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6" fill="hold">
                      <p:stCondLst>
                        <p:cond delay="indefinite"/>
                      </p:stCondLst>
                      <p:childTnLst>
                        <p:par>
                          <p:cTn id="1327" fill="hold">
                            <p:stCondLst>
                              <p:cond delay="0"/>
                            </p:stCondLst>
                            <p:childTnLst>
                              <p:par>
                                <p:cTn id="1328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0" fill="hold">
                      <p:stCondLst>
                        <p:cond delay="indefinite"/>
                      </p:stCondLst>
                      <p:childTnLst>
                        <p:par>
                          <p:cTn id="1331" fill="hold">
                            <p:stCondLst>
                              <p:cond delay="0"/>
                            </p:stCondLst>
                            <p:childTnLst>
                              <p:par>
                                <p:cTn id="1332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4" fill="hold">
                      <p:stCondLst>
                        <p:cond delay="indefinite"/>
                      </p:stCondLst>
                      <p:childTnLst>
                        <p:par>
                          <p:cTn id="1335" fill="hold">
                            <p:stCondLst>
                              <p:cond delay="0"/>
                            </p:stCondLst>
                            <p:childTnLst>
                              <p:par>
                                <p:cTn id="1336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8" fill="hold">
                      <p:stCondLst>
                        <p:cond delay="indefinite"/>
                      </p:stCondLst>
                      <p:childTnLst>
                        <p:par>
                          <p:cTn id="1339" fill="hold">
                            <p:stCondLst>
                              <p:cond delay="0"/>
                            </p:stCondLst>
                            <p:childTnLst>
                              <p:par>
                                <p:cTn id="1340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2" fill="hold">
                      <p:stCondLst>
                        <p:cond delay="indefinite"/>
                      </p:stCondLst>
                      <p:childTnLst>
                        <p:par>
                          <p:cTn id="1343" fill="hold">
                            <p:stCondLst>
                              <p:cond delay="0"/>
                            </p:stCondLst>
                            <p:childTnLst>
                              <p:par>
                                <p:cTn id="1344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6" fill="hold">
                      <p:stCondLst>
                        <p:cond delay="indefinite"/>
                      </p:stCondLst>
                      <p:childTnLst>
                        <p:par>
                          <p:cTn id="1347" fill="hold">
                            <p:stCondLst>
                              <p:cond delay="0"/>
                            </p:stCondLst>
                            <p:childTnLst>
                              <p:par>
                                <p:cTn id="1348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0" fill="hold">
                      <p:stCondLst>
                        <p:cond delay="indefinite"/>
                      </p:stCondLst>
                      <p:childTnLst>
                        <p:par>
                          <p:cTn id="1351" fill="hold">
                            <p:stCondLst>
                              <p:cond delay="0"/>
                            </p:stCondLst>
                            <p:childTnLst>
                              <p:par>
                                <p:cTn id="1352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4" fill="hold">
                      <p:stCondLst>
                        <p:cond delay="indefinite"/>
                      </p:stCondLst>
                      <p:childTnLst>
                        <p:par>
                          <p:cTn id="1355" fill="hold">
                            <p:stCondLst>
                              <p:cond delay="0"/>
                            </p:stCondLst>
                            <p:childTnLst>
                              <p:par>
                                <p:cTn id="1356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8" fill="hold">
                      <p:stCondLst>
                        <p:cond delay="indefinite"/>
                      </p:stCondLst>
                      <p:childTnLst>
                        <p:par>
                          <p:cTn id="1359" fill="hold">
                            <p:stCondLst>
                              <p:cond delay="0"/>
                            </p:stCondLst>
                            <p:childTnLst>
                              <p:par>
                                <p:cTn id="1360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Billede 3" descr=""/>
          <p:cNvPicPr/>
          <p:nvPr/>
        </p:nvPicPr>
        <p:blipFill>
          <a:blip r:embed="rId1"/>
          <a:stretch/>
        </p:blipFill>
        <p:spPr>
          <a:xfrm>
            <a:off x="8341560" y="20880"/>
            <a:ext cx="3850200" cy="38502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9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da-DK" sz="44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Cystenyrer</a:t>
            </a:r>
            <a:endParaRPr b="0" lang="da-DK" sz="4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299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7308000" cy="4788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85000" lnSpcReduction="9999"/>
          </a:bodyPr>
          <a:p>
            <a:pPr marL="228600" indent="-228600" defTabSz="914400">
              <a:lnSpc>
                <a:spcPct val="150000"/>
              </a:lnSpc>
              <a:spcBef>
                <a:spcPts val="1001"/>
              </a:spcBef>
              <a:buClr>
                <a:srgbClr val="ff0000"/>
              </a:buClr>
              <a:buFont typeface="Arial"/>
              <a:buChar char="•"/>
            </a:pPr>
            <a:r>
              <a:rPr b="0" lang="da-DK" sz="2400" strike="noStrike" u="none">
                <a:solidFill>
                  <a:srgbClr val="ff0000"/>
                </a:solidFill>
                <a:effectLst/>
                <a:uFillTx/>
                <a:latin typeface="Calibri"/>
              </a:rPr>
              <a:t>Oftest arveligt </a:t>
            </a:r>
            <a:endParaRPr b="0" lang="da-DK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228600" indent="-228600" defTabSz="914400">
              <a:lnSpc>
                <a:spcPct val="150000"/>
              </a:lnSpc>
              <a:spcBef>
                <a:spcPts val="1001"/>
              </a:spcBef>
              <a:buClr>
                <a:srgbClr val="ff0000"/>
              </a:buClr>
              <a:buFont typeface="Arial"/>
              <a:buChar char="•"/>
            </a:pPr>
            <a:r>
              <a:rPr b="0" lang="da-DK" sz="2400" strike="noStrike" u="none">
                <a:solidFill>
                  <a:srgbClr val="ff0000"/>
                </a:solidFill>
                <a:effectLst/>
                <a:uFillTx/>
                <a:latin typeface="Calibri"/>
              </a:rPr>
              <a:t>Kan føre til kronisk nyresvigt (gradvist faldende nyrefunktion)</a:t>
            </a:r>
            <a:endParaRPr b="0" lang="da-DK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685800" indent="-228600" defTabSz="914400">
              <a:lnSpc>
                <a:spcPct val="150000"/>
              </a:lnSpc>
              <a:spcBef>
                <a:spcPts val="499"/>
              </a:spcBef>
              <a:buClr>
                <a:srgbClr val="ff0000"/>
              </a:buClr>
              <a:buFont typeface="Arial"/>
              <a:buChar char="•"/>
            </a:pPr>
            <a:r>
              <a:rPr b="0" lang="da-DK" sz="2000" strike="noStrike" u="none">
                <a:solidFill>
                  <a:srgbClr val="ff0000"/>
                </a:solidFill>
                <a:effectLst/>
                <a:uFillTx/>
                <a:latin typeface="Calibri"/>
              </a:rPr>
              <a:t>Oftest i 30-40 års alderen </a:t>
            </a:r>
            <a:endParaRPr b="0" lang="da-DK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228600" indent="-228600" defTabSz="914400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da-DK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Kan være en del af et syndrom</a:t>
            </a:r>
            <a:endParaRPr b="0" lang="da-DK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228600" indent="-228600" defTabSz="914400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da-DK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Oftest asymptomatisk – tilfældigt fund evt. pba. familieanamnese </a:t>
            </a:r>
            <a:endParaRPr b="0" lang="da-DK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228600" indent="-228600" defTabSz="914400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da-DK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Cysteruptur giver mavesmerter</a:t>
            </a:r>
            <a:endParaRPr b="0" lang="da-DK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228600" indent="-228600" defTabSz="914400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da-DK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Øget risiko for hjerneblødning og kardiovaskulær sygdom </a:t>
            </a:r>
            <a:endParaRPr b="0" lang="da-DK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228600" indent="-228600" defTabSz="914400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da-DK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Behandling afhænger af symptomer og sværhedsgrad</a:t>
            </a:r>
            <a:endParaRPr b="0" lang="da-DK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685800" indent="-228600" defTabSz="914400">
              <a:lnSpc>
                <a:spcPct val="15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da-DK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Specialistopgave</a:t>
            </a:r>
            <a:endParaRPr b="0" lang="da-DK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</a:pPr>
            <a:endParaRPr b="0" lang="da-DK" sz="2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</a:pPr>
            <a:endParaRPr b="0" lang="da-DK" sz="2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pic>
        <p:nvPicPr>
          <p:cNvPr id="300" name="Picture 4" descr="Specimen 1340092 Polycystic Kidneys"/>
          <p:cNvPicPr/>
          <p:nvPr/>
        </p:nvPicPr>
        <p:blipFill>
          <a:blip r:embed="rId2"/>
          <a:stretch/>
        </p:blipFill>
        <p:spPr>
          <a:xfrm>
            <a:off x="8582400" y="4133520"/>
            <a:ext cx="3609360" cy="270324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PlaceHolder 1"/>
          <p:cNvSpPr>
            <a:spLocks noGrp="1"/>
          </p:cNvSpPr>
          <p:nvPr>
            <p:ph type="title"/>
          </p:nvPr>
        </p:nvSpPr>
        <p:spPr>
          <a:xfrm>
            <a:off x="838080" y="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da-DK" sz="44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Urinvejsinfektion (UVI)</a:t>
            </a:r>
            <a:endParaRPr b="0" lang="da-DK" sz="4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02" name="PlaceHolder 2"/>
          <p:cNvSpPr>
            <a:spLocks noGrp="1"/>
          </p:cNvSpPr>
          <p:nvPr>
            <p:ph/>
          </p:nvPr>
        </p:nvSpPr>
        <p:spPr>
          <a:xfrm>
            <a:off x="838080" y="1600200"/>
            <a:ext cx="10515240" cy="5074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40000" lnSpcReduction="19999"/>
          </a:bodyPr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da-DK" sz="4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Infektion et sted i urinvejene mellem nyrebækkenet og blæren </a:t>
            </a:r>
            <a:endParaRPr b="0" lang="da-DK" sz="4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1" lang="da-DK" sz="4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Meget hyppigt – ser det dagligt i AP </a:t>
            </a:r>
            <a:endParaRPr b="0" lang="da-DK" sz="4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da-DK" sz="4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Simpel blærebetændelse (cystitis) absolut mest hyppigt </a:t>
            </a:r>
            <a:r>
              <a:rPr b="0" i="1" lang="da-DK" sz="35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 </a:t>
            </a:r>
            <a:endParaRPr b="0" lang="da-DK" sz="3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da-DK" sz="4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Langt hyppigere hos kvinder end hos mænd</a:t>
            </a:r>
            <a:endParaRPr b="0" lang="da-DK" sz="4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1" lang="da-DK" sz="4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Symptomer </a:t>
            </a:r>
            <a:endParaRPr b="0" lang="da-DK" sz="4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685800" indent="-228600" defTabSz="914400">
              <a:lnSpc>
                <a:spcPct val="120000"/>
              </a:lnSpc>
              <a:spcBef>
                <a:spcPts val="499"/>
              </a:spcBef>
              <a:buClr>
                <a:srgbClr val="ff0000"/>
              </a:buClr>
              <a:buFont typeface="Arial"/>
              <a:buChar char="•"/>
            </a:pPr>
            <a:r>
              <a:rPr b="0" lang="da-DK" sz="3500" strike="noStrike" u="none">
                <a:solidFill>
                  <a:srgbClr val="ff0000"/>
                </a:solidFill>
                <a:effectLst/>
                <a:uFillTx/>
                <a:latin typeface="Calibri"/>
              </a:rPr>
              <a:t>Dysuri (smerter ved vandladning)</a:t>
            </a:r>
            <a:endParaRPr b="0" lang="da-DK" sz="3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685800" indent="-228600" defTabSz="914400">
              <a:lnSpc>
                <a:spcPct val="120000"/>
              </a:lnSpc>
              <a:spcBef>
                <a:spcPts val="499"/>
              </a:spcBef>
              <a:buClr>
                <a:srgbClr val="ff0000"/>
              </a:buClr>
              <a:buFont typeface="Arial"/>
              <a:buChar char="•"/>
            </a:pPr>
            <a:r>
              <a:rPr b="0" lang="da-DK" sz="3500" strike="noStrike" u="none">
                <a:solidFill>
                  <a:srgbClr val="ff0000"/>
                </a:solidFill>
                <a:effectLst/>
                <a:uFillTx/>
                <a:latin typeface="Calibri"/>
              </a:rPr>
              <a:t>Pollakisuri (hyppig vandladning)</a:t>
            </a:r>
            <a:endParaRPr b="0" lang="da-DK" sz="3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685800" indent="-228600" defTabSz="91440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da-DK" sz="35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Hæmaturi (blod i urinen) </a:t>
            </a:r>
            <a:endParaRPr b="0" lang="da-DK" sz="3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685800" indent="-228600" defTabSz="91440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da-DK" sz="35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Feber</a:t>
            </a:r>
            <a:endParaRPr b="0" lang="da-DK" sz="3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685800" indent="-228600" defTabSz="91440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da-DK" sz="35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Smerter over blæren </a:t>
            </a:r>
            <a:endParaRPr b="0" lang="da-DK" sz="3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685800" indent="-228600" defTabSz="914400">
              <a:lnSpc>
                <a:spcPct val="120000"/>
              </a:lnSpc>
              <a:spcBef>
                <a:spcPts val="499"/>
              </a:spcBef>
              <a:buClr>
                <a:srgbClr val="ff0000"/>
              </a:buClr>
              <a:buFont typeface="Arial"/>
              <a:buChar char="•"/>
            </a:pPr>
            <a:r>
              <a:rPr b="0" lang="da-DK" sz="3500" strike="noStrike" u="none">
                <a:solidFill>
                  <a:srgbClr val="ff0000"/>
                </a:solidFill>
                <a:effectLst/>
                <a:uFillTx/>
                <a:latin typeface="Calibri"/>
              </a:rPr>
              <a:t>*Hos ældre ofte konfusion*</a:t>
            </a:r>
            <a:endParaRPr b="0" lang="da-DK" sz="3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1" lang="da-DK" sz="4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Paraklinik</a:t>
            </a:r>
            <a:endParaRPr b="0" lang="da-DK" sz="4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685800" indent="-228600" defTabSz="91440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da-DK" sz="35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Forhøjede infektionstal</a:t>
            </a:r>
            <a:endParaRPr b="0" lang="da-DK" sz="3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685800" indent="-228600" defTabSz="91440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da-DK" sz="35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U-stix pos. for blod, leukocytter og/eller nitrit</a:t>
            </a:r>
            <a:endParaRPr b="0" lang="da-DK" sz="3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685800" indent="-228600" defTabSz="91440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da-DK" sz="35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Urin D+R med vækst af bakterier</a:t>
            </a:r>
            <a:endParaRPr b="0" lang="da-DK" sz="3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1" lang="da-DK" sz="4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Behandling </a:t>
            </a:r>
            <a:r>
              <a:rPr b="0" lang="da-DK" sz="4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= </a:t>
            </a:r>
            <a:r>
              <a:rPr b="0" lang="da-DK" sz="4000" strike="noStrike" u="none">
                <a:solidFill>
                  <a:srgbClr val="ff0000"/>
                </a:solidFill>
                <a:effectLst/>
                <a:uFillTx/>
                <a:latin typeface="Calibri"/>
              </a:rPr>
              <a:t>AB efter resistensbestemmelse </a:t>
            </a:r>
            <a:r>
              <a:rPr b="0" lang="da-DK" sz="4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og sværhedsgrad </a:t>
            </a:r>
            <a:endParaRPr b="0" lang="da-DK" sz="4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</a:pPr>
            <a:endParaRPr b="0" lang="da-DK" sz="2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pic>
        <p:nvPicPr>
          <p:cNvPr id="303" name="Picture 2" descr="Urinprøve - Find information på Medicin.dk"/>
          <p:cNvPicPr/>
          <p:nvPr/>
        </p:nvPicPr>
        <p:blipFill>
          <a:blip r:embed="rId1"/>
          <a:stretch/>
        </p:blipFill>
        <p:spPr>
          <a:xfrm>
            <a:off x="6095880" y="3575880"/>
            <a:ext cx="6095520" cy="25754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04" name="Picture 2" descr="E. coli bacteria: There are good and bad ones | BIOMES"/>
          <p:cNvPicPr/>
          <p:nvPr/>
        </p:nvPicPr>
        <p:blipFill>
          <a:blip r:embed="rId2"/>
          <a:stretch/>
        </p:blipFill>
        <p:spPr>
          <a:xfrm>
            <a:off x="8654400" y="1078560"/>
            <a:ext cx="3388680" cy="214596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362" dur="indefinite" restart="never" nodeType="tmRoot">
          <p:childTnLst>
            <p:seq>
              <p:cTn id="1363" dur="indefinite" nodeType="mainSeq">
                <p:childTnLst>
                  <p:par>
                    <p:cTn id="1364" fill="hold">
                      <p:stCondLst>
                        <p:cond delay="indefinite"/>
                      </p:stCondLst>
                      <p:childTnLst>
                        <p:par>
                          <p:cTn id="1365" fill="hold">
                            <p:stCondLst>
                              <p:cond delay="0"/>
                            </p:stCondLst>
                            <p:childTnLst>
                              <p:par>
                                <p:cTn id="1366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8" fill="hold">
                      <p:stCondLst>
                        <p:cond delay="indefinite"/>
                      </p:stCondLst>
                      <p:childTnLst>
                        <p:par>
                          <p:cTn id="1369" fill="hold">
                            <p:stCondLst>
                              <p:cond delay="0"/>
                            </p:stCondLst>
                            <p:childTnLst>
                              <p:par>
                                <p:cTn id="1370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2" fill="hold">
                      <p:stCondLst>
                        <p:cond delay="indefinite"/>
                      </p:stCondLst>
                      <p:childTnLst>
                        <p:par>
                          <p:cTn id="1373" fill="hold">
                            <p:stCondLst>
                              <p:cond delay="0"/>
                            </p:stCondLst>
                            <p:childTnLst>
                              <p:par>
                                <p:cTn id="1374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6" fill="hold">
                      <p:stCondLst>
                        <p:cond delay="indefinite"/>
                      </p:stCondLst>
                      <p:childTnLst>
                        <p:par>
                          <p:cTn id="1377" fill="hold">
                            <p:stCondLst>
                              <p:cond delay="0"/>
                            </p:stCondLst>
                            <p:childTnLst>
                              <p:par>
                                <p:cTn id="1378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0" fill="hold">
                      <p:stCondLst>
                        <p:cond delay="indefinite"/>
                      </p:stCondLst>
                      <p:childTnLst>
                        <p:par>
                          <p:cTn id="1381" fill="hold">
                            <p:stCondLst>
                              <p:cond delay="0"/>
                            </p:stCondLst>
                            <p:childTnLst>
                              <p:par>
                                <p:cTn id="1382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4" fill="hold">
                      <p:stCondLst>
                        <p:cond delay="indefinite"/>
                      </p:stCondLst>
                      <p:childTnLst>
                        <p:par>
                          <p:cTn id="1385" fill="hold">
                            <p:stCondLst>
                              <p:cond delay="0"/>
                            </p:stCondLst>
                            <p:childTnLst>
                              <p:par>
                                <p:cTn id="1386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8" fill="hold">
                      <p:stCondLst>
                        <p:cond delay="indefinite"/>
                      </p:stCondLst>
                      <p:childTnLst>
                        <p:par>
                          <p:cTn id="1389" fill="hold">
                            <p:stCondLst>
                              <p:cond delay="0"/>
                            </p:stCondLst>
                            <p:childTnLst>
                              <p:par>
                                <p:cTn id="1390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2" fill="hold">
                      <p:stCondLst>
                        <p:cond delay="indefinite"/>
                      </p:stCondLst>
                      <p:childTnLst>
                        <p:par>
                          <p:cTn id="1393" fill="hold">
                            <p:stCondLst>
                              <p:cond delay="0"/>
                            </p:stCondLst>
                            <p:childTnLst>
                              <p:par>
                                <p:cTn id="1394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6" fill="hold">
                      <p:stCondLst>
                        <p:cond delay="indefinite"/>
                      </p:stCondLst>
                      <p:childTnLst>
                        <p:par>
                          <p:cTn id="1397" fill="hold">
                            <p:stCondLst>
                              <p:cond delay="0"/>
                            </p:stCondLst>
                            <p:childTnLst>
                              <p:par>
                                <p:cTn id="1398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0" fill="hold">
                      <p:stCondLst>
                        <p:cond delay="indefinite"/>
                      </p:stCondLst>
                      <p:childTnLst>
                        <p:par>
                          <p:cTn id="1401" fill="hold">
                            <p:stCondLst>
                              <p:cond delay="0"/>
                            </p:stCondLst>
                            <p:childTnLst>
                              <p:par>
                                <p:cTn id="1402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4" fill="hold">
                      <p:stCondLst>
                        <p:cond delay="indefinite"/>
                      </p:stCondLst>
                      <p:childTnLst>
                        <p:par>
                          <p:cTn id="1405" fill="hold">
                            <p:stCondLst>
                              <p:cond delay="0"/>
                            </p:stCondLst>
                            <p:childTnLst>
                              <p:par>
                                <p:cTn id="1406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8" fill="hold">
                      <p:stCondLst>
                        <p:cond delay="indefinite"/>
                      </p:stCondLst>
                      <p:childTnLst>
                        <p:par>
                          <p:cTn id="1409" fill="hold">
                            <p:stCondLst>
                              <p:cond delay="0"/>
                            </p:stCondLst>
                            <p:childTnLst>
                              <p:par>
                                <p:cTn id="1410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2" fill="hold">
                      <p:stCondLst>
                        <p:cond delay="indefinite"/>
                      </p:stCondLst>
                      <p:childTnLst>
                        <p:par>
                          <p:cTn id="1413" fill="hold">
                            <p:stCondLst>
                              <p:cond delay="0"/>
                            </p:stCondLst>
                            <p:childTnLst>
                              <p:par>
                                <p:cTn id="1414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6" fill="hold">
                      <p:stCondLst>
                        <p:cond delay="indefinite"/>
                      </p:stCondLst>
                      <p:childTnLst>
                        <p:par>
                          <p:cTn id="1417" fill="hold">
                            <p:stCondLst>
                              <p:cond delay="0"/>
                            </p:stCondLst>
                            <p:childTnLst>
                              <p:par>
                                <p:cTn id="1418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0" fill="hold">
                      <p:stCondLst>
                        <p:cond delay="indefinite"/>
                      </p:stCondLst>
                      <p:childTnLst>
                        <p:par>
                          <p:cTn id="1421" fill="hold">
                            <p:stCondLst>
                              <p:cond delay="0"/>
                            </p:stCondLst>
                            <p:childTnLst>
                              <p:par>
                                <p:cTn id="1422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4" fill="hold">
                      <p:stCondLst>
                        <p:cond delay="indefinite"/>
                      </p:stCondLst>
                      <p:childTnLst>
                        <p:par>
                          <p:cTn id="1425" fill="hold">
                            <p:stCondLst>
                              <p:cond delay="0"/>
                            </p:stCondLst>
                            <p:childTnLst>
                              <p:par>
                                <p:cTn id="1426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da-DK" sz="44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Ekse</a:t>
            </a:r>
            <a:r>
              <a:rPr b="0" lang="da-DK" sz="44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mple</a:t>
            </a:r>
            <a:r>
              <a:rPr b="0" lang="da-DK" sz="44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r på </a:t>
            </a:r>
            <a:r>
              <a:rPr b="0" lang="da-DK" sz="44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gaml</a:t>
            </a:r>
            <a:r>
              <a:rPr b="0" lang="da-DK" sz="44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e </a:t>
            </a:r>
            <a:r>
              <a:rPr b="0" lang="da-DK" sz="44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eksa</a:t>
            </a:r>
            <a:r>
              <a:rPr b="0" lang="da-DK" sz="44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men</a:t>
            </a:r>
            <a:r>
              <a:rPr b="0" lang="da-DK" sz="44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sspø</a:t>
            </a:r>
            <a:r>
              <a:rPr b="0" lang="da-DK" sz="44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rgsm</a:t>
            </a:r>
            <a:r>
              <a:rPr b="0" lang="da-DK" sz="44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ål 2</a:t>
            </a:r>
            <a:endParaRPr b="0" lang="da-DK" sz="4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lnSpcReduction="9999"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da-DK" sz="1800" strike="noStrike" u="none">
                <a:solidFill>
                  <a:schemeClr val="dk1"/>
                </a:solidFill>
                <a:effectLst/>
                <a:uFillTx/>
                <a:latin typeface="Calibri"/>
                <a:ea typeface="Calibri"/>
              </a:rPr>
              <a:t>3. Hvilken af følgende rytmeforstyrrelser er den mest almindelige i Danmark og i øvrigt kendetegnet ved at være uregelmæssig i rytmen?</a:t>
            </a:r>
            <a:endParaRPr b="0" lang="da-DK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3636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da-DK" sz="1800" strike="noStrike" u="none">
                <a:solidFill>
                  <a:schemeClr val="dk1"/>
                </a:solidFill>
                <a:effectLst/>
                <a:uFillTx/>
                <a:latin typeface="Calibri"/>
                <a:ea typeface="Calibri"/>
              </a:rPr>
              <a:t>A Atrieflimren (AFLI)</a:t>
            </a:r>
            <a:endParaRPr b="0" lang="da-DK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3636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da-DK" sz="1800" strike="noStrike" u="none">
                <a:solidFill>
                  <a:schemeClr val="dk1"/>
                </a:solidFill>
                <a:effectLst/>
                <a:uFillTx/>
                <a:latin typeface="Calibri"/>
                <a:ea typeface="Calibri"/>
              </a:rPr>
              <a:t>B Atrieflagren (AFLA)</a:t>
            </a:r>
            <a:endParaRPr b="0" lang="da-DK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3636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Calibri"/>
                <a:ea typeface="Calibri"/>
              </a:rPr>
              <a:t>C Bradykardi</a:t>
            </a:r>
            <a:endParaRPr b="0" lang="da-DK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da-DK" sz="1800" strike="noStrike" u="none">
                <a:solidFill>
                  <a:schemeClr val="dk1"/>
                </a:solidFill>
                <a:effectLst/>
                <a:uFillTx/>
                <a:latin typeface="Calibri"/>
                <a:ea typeface="Calibri"/>
              </a:rPr>
              <a:t>D Sinustakykardi</a:t>
            </a:r>
            <a:endParaRPr b="0" lang="da-DK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da-DK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da-DK" sz="1800" strike="noStrike" u="none">
                <a:solidFill>
                  <a:schemeClr val="dk1"/>
                </a:solidFill>
                <a:effectLst/>
                <a:uFillTx/>
                <a:latin typeface="Calibri"/>
                <a:ea typeface="Calibri"/>
              </a:rPr>
              <a:t>4. Hvilken af følgende kliniske fund hos en patient med levercirrose kræver en invasiv undersøgelse, og som der i øvrigt rutinemæssigt bør undersøges for hos alle nydiagnosticerede patienter?</a:t>
            </a:r>
            <a:endParaRPr b="0" lang="da-DK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3636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Calibri"/>
                <a:ea typeface="Calibri"/>
              </a:rPr>
              <a:t>A Ascites</a:t>
            </a:r>
            <a:endParaRPr b="0" lang="da-DK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3636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Calibri"/>
                <a:ea typeface="Calibri"/>
              </a:rPr>
              <a:t>B Caput medusae</a:t>
            </a:r>
            <a:endParaRPr b="0" lang="da-DK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3636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Calibri"/>
                <a:ea typeface="Calibri"/>
              </a:rPr>
              <a:t>C Øsofagusvaricer</a:t>
            </a:r>
            <a:endParaRPr b="0" lang="da-DK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da-DK" sz="1800" strike="noStrike" u="none">
                <a:solidFill>
                  <a:schemeClr val="dk1"/>
                </a:solidFill>
                <a:effectLst/>
                <a:uFillTx/>
                <a:latin typeface="Calibri"/>
                <a:ea typeface="Calibri"/>
              </a:rPr>
              <a:t>D Spider naevi</a:t>
            </a:r>
            <a:endParaRPr b="0" lang="da-DK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99" dur="indefinite" restart="never" nodeType="tmRoot">
          <p:childTnLst>
            <p:seq>
              <p:cTn id="100" dur="indefinite" nodeType="mainSeq">
                <p:childTnLst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PlaceHolder 1"/>
          <p:cNvSpPr>
            <a:spLocks noGrp="1"/>
          </p:cNvSpPr>
          <p:nvPr>
            <p:ph type="title"/>
          </p:nvPr>
        </p:nvSpPr>
        <p:spPr>
          <a:xfrm>
            <a:off x="615240" y="365040"/>
            <a:ext cx="1073844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da-DK" sz="44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Nyresten </a:t>
            </a:r>
            <a:endParaRPr b="0" lang="da-DK" sz="4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06" name="PlaceHolder 2"/>
          <p:cNvSpPr>
            <a:spLocks noGrp="1"/>
          </p:cNvSpPr>
          <p:nvPr>
            <p:ph/>
          </p:nvPr>
        </p:nvSpPr>
        <p:spPr>
          <a:xfrm>
            <a:off x="615240" y="1785240"/>
            <a:ext cx="7402320" cy="4876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25000" lnSpcReduction="19999"/>
          </a:bodyPr>
          <a:p>
            <a:pPr marL="228600" indent="-228600" defTabSz="914400">
              <a:lnSpc>
                <a:spcPct val="150000"/>
              </a:lnSpc>
              <a:spcBef>
                <a:spcPts val="1001"/>
              </a:spcBef>
              <a:buClr>
                <a:srgbClr val="ff0000"/>
              </a:buClr>
              <a:buFont typeface="Arial"/>
              <a:buChar char="•"/>
            </a:pPr>
            <a:r>
              <a:rPr b="0" lang="da-DK" sz="6000" strike="noStrike" u="none">
                <a:solidFill>
                  <a:srgbClr val="ff0000"/>
                </a:solidFill>
                <a:effectLst/>
                <a:uFillTx/>
                <a:latin typeface="Calibri"/>
              </a:rPr>
              <a:t>80% af sten &lt; 5 mm afgår spontant inden for 2-4 uger</a:t>
            </a:r>
            <a:endParaRPr b="0" lang="da-DK" sz="6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228600" indent="-228600" defTabSz="914400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da-DK" sz="6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Er den ikke passeret = behov for aktiv behandling</a:t>
            </a:r>
            <a:endParaRPr b="0" lang="da-DK" sz="6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228600" indent="-228600" defTabSz="914400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1" lang="da-DK" sz="6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Akut nyrestensanfald – symptomer </a:t>
            </a:r>
            <a:endParaRPr b="0" lang="da-DK" sz="6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685800" indent="-228600" defTabSz="914400">
              <a:lnSpc>
                <a:spcPct val="150000"/>
              </a:lnSpc>
              <a:spcBef>
                <a:spcPts val="499"/>
              </a:spcBef>
              <a:buClr>
                <a:srgbClr val="ff0000"/>
              </a:buClr>
              <a:buFont typeface="Arial"/>
              <a:buChar char="•"/>
            </a:pPr>
            <a:r>
              <a:rPr b="0" lang="da-DK" sz="6000" strike="noStrike" u="none">
                <a:solidFill>
                  <a:srgbClr val="ff0000"/>
                </a:solidFill>
                <a:effectLst/>
                <a:uFillTx/>
                <a:latin typeface="Calibri"/>
              </a:rPr>
              <a:t>Pludseligt indsættende kolikagtige smerter i nyreregionen/flanke</a:t>
            </a:r>
            <a:endParaRPr b="0" lang="da-DK" sz="6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685800" indent="-228600" defTabSz="914400">
              <a:lnSpc>
                <a:spcPct val="150000"/>
              </a:lnSpc>
              <a:spcBef>
                <a:spcPts val="499"/>
              </a:spcBef>
              <a:buClr>
                <a:srgbClr val="ff0000"/>
              </a:buClr>
              <a:buFont typeface="Arial"/>
              <a:buChar char="•"/>
            </a:pPr>
            <a:r>
              <a:rPr b="0" lang="da-DK" sz="6000" strike="noStrike" u="none">
                <a:solidFill>
                  <a:srgbClr val="ff0000"/>
                </a:solidFill>
                <a:effectLst/>
                <a:uFillTx/>
                <a:latin typeface="Calibri"/>
              </a:rPr>
              <a:t>Der kan være udstråling til scrotum/labia og lysken</a:t>
            </a:r>
            <a:endParaRPr b="0" lang="da-DK" sz="6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685800" indent="-228600" defTabSz="914400">
              <a:lnSpc>
                <a:spcPct val="150000"/>
              </a:lnSpc>
              <a:spcBef>
                <a:spcPts val="499"/>
              </a:spcBef>
              <a:buClr>
                <a:srgbClr val="ff0000"/>
              </a:buClr>
              <a:buFont typeface="Arial"/>
              <a:buChar char="•"/>
            </a:pPr>
            <a:r>
              <a:rPr b="0" lang="da-DK" sz="6000" strike="noStrike" u="none">
                <a:solidFill>
                  <a:srgbClr val="ff0000"/>
                </a:solidFill>
                <a:effectLst/>
                <a:uFillTx/>
                <a:latin typeface="Calibri"/>
              </a:rPr>
              <a:t>Svært ved at finde ro </a:t>
            </a:r>
            <a:endParaRPr b="0" lang="da-DK" sz="6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685800" indent="-228600" defTabSz="914400">
              <a:lnSpc>
                <a:spcPct val="15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da-DK" sz="6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Evt. hæmaturi (blod i urinen) </a:t>
            </a:r>
            <a:endParaRPr b="0" lang="da-DK" sz="6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228600" indent="-228600" defTabSz="914400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da-DK" sz="6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Anfald varer typisk omkring 15 minutter og imellem disse er man smertefri </a:t>
            </a:r>
            <a:endParaRPr b="0" lang="da-DK" sz="6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228600" indent="-228600" defTabSz="914400">
              <a:lnSpc>
                <a:spcPct val="150000"/>
              </a:lnSpc>
              <a:spcBef>
                <a:spcPts val="1001"/>
              </a:spcBef>
              <a:buClr>
                <a:srgbClr val="ff0000"/>
              </a:buClr>
              <a:buFont typeface="Arial"/>
              <a:buChar char="•"/>
            </a:pPr>
            <a:r>
              <a:rPr b="1" lang="da-DK" sz="6000" strike="noStrike" u="none">
                <a:solidFill>
                  <a:srgbClr val="ff0000"/>
                </a:solidFill>
                <a:effectLst/>
                <a:uFillTx/>
                <a:latin typeface="Calibri"/>
              </a:rPr>
              <a:t>Behandling</a:t>
            </a:r>
            <a:r>
              <a:rPr b="0" lang="da-DK" sz="6000" strike="noStrike" u="none">
                <a:solidFill>
                  <a:srgbClr val="ff0000"/>
                </a:solidFill>
                <a:effectLst/>
                <a:uFillTx/>
                <a:latin typeface="Calibri"/>
              </a:rPr>
              <a:t> = primært smertelindring</a:t>
            </a:r>
            <a:endParaRPr b="0" lang="da-DK" sz="6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685800" indent="-228600" defTabSz="914400">
              <a:lnSpc>
                <a:spcPct val="150000"/>
              </a:lnSpc>
              <a:spcBef>
                <a:spcPts val="499"/>
              </a:spcBef>
              <a:buClr>
                <a:srgbClr val="ff0000"/>
              </a:buClr>
              <a:buFont typeface="Arial"/>
              <a:buChar char="•"/>
            </a:pPr>
            <a:r>
              <a:rPr b="0" lang="da-DK" sz="6000" strike="noStrike" u="none">
                <a:solidFill>
                  <a:srgbClr val="ff0000"/>
                </a:solidFill>
                <a:effectLst/>
                <a:uFillTx/>
                <a:latin typeface="Calibri"/>
              </a:rPr>
              <a:t>NSAID </a:t>
            </a:r>
            <a:endParaRPr b="0" lang="da-DK" sz="6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685800" indent="-228600" defTabSz="914400">
              <a:lnSpc>
                <a:spcPct val="150000"/>
              </a:lnSpc>
              <a:spcBef>
                <a:spcPts val="499"/>
              </a:spcBef>
              <a:buClr>
                <a:srgbClr val="ff0000"/>
              </a:buClr>
              <a:buFont typeface="Arial"/>
              <a:buChar char="•"/>
            </a:pPr>
            <a:r>
              <a:rPr b="0" lang="da-DK" sz="6000" strike="noStrike" u="none">
                <a:solidFill>
                  <a:srgbClr val="ff0000"/>
                </a:solidFill>
                <a:effectLst/>
                <a:uFillTx/>
                <a:latin typeface="Calibri"/>
              </a:rPr>
              <a:t>Langt de fleste sten passerer af sig selv </a:t>
            </a:r>
            <a:endParaRPr b="0" lang="da-DK" sz="6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228600" indent="-228600" defTabSz="914400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da-DK" sz="6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Hvis patienten har </a:t>
            </a:r>
            <a:r>
              <a:rPr b="1" lang="da-DK" sz="6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feber og afløbshindring</a:t>
            </a:r>
            <a:r>
              <a:rPr b="0" lang="da-DK" sz="6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, </a:t>
            </a:r>
            <a:r>
              <a:rPr b="0" lang="da-DK" sz="6000" strike="noStrike" u="sng">
                <a:solidFill>
                  <a:schemeClr val="dk1"/>
                </a:solidFill>
                <a:effectLst/>
                <a:uFillTx/>
                <a:latin typeface="Calibri"/>
              </a:rPr>
              <a:t>skal</a:t>
            </a:r>
            <a:r>
              <a:rPr b="0" lang="da-DK" sz="6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 der aflastes akut</a:t>
            </a:r>
            <a:endParaRPr b="0" lang="da-DK" sz="6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indent="0" defTabSz="914400">
              <a:lnSpc>
                <a:spcPct val="150000"/>
              </a:lnSpc>
              <a:spcBef>
                <a:spcPts val="1001"/>
              </a:spcBef>
              <a:buNone/>
            </a:pPr>
            <a:endParaRPr b="0" lang="da-DK" sz="2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pic>
        <p:nvPicPr>
          <p:cNvPr id="307" name="Picture 2" descr="En gammel recept til nyre- og galdesten -"/>
          <p:cNvPicPr/>
          <p:nvPr/>
        </p:nvPicPr>
        <p:blipFill>
          <a:blip r:embed="rId1"/>
          <a:stretch/>
        </p:blipFill>
        <p:spPr>
          <a:xfrm>
            <a:off x="8555040" y="25200"/>
            <a:ext cx="3636360" cy="24289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08" name="Picture 3" descr=""/>
          <p:cNvPicPr/>
          <p:nvPr/>
        </p:nvPicPr>
        <p:blipFill>
          <a:blip r:embed="rId2"/>
          <a:stretch/>
        </p:blipFill>
        <p:spPr>
          <a:xfrm>
            <a:off x="8975880" y="2493720"/>
            <a:ext cx="3215880" cy="43383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09" name="Billede 7" descr=""/>
          <p:cNvPicPr/>
          <p:nvPr/>
        </p:nvPicPr>
        <p:blipFill>
          <a:blip r:embed="rId3"/>
          <a:stretch/>
        </p:blipFill>
        <p:spPr>
          <a:xfrm rot="720600">
            <a:off x="6905520" y="5093280"/>
            <a:ext cx="2761920" cy="139032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Picture 2" descr="TURP Surgery Sydney | Trans-Urethral Resection Of The Prostate"/>
          <p:cNvPicPr/>
          <p:nvPr/>
        </p:nvPicPr>
        <p:blipFill>
          <a:blip r:embed="rId1"/>
          <a:stretch/>
        </p:blipFill>
        <p:spPr>
          <a:xfrm>
            <a:off x="7772400" y="3965040"/>
            <a:ext cx="4419360" cy="20516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11" name="PlaceHolder 1"/>
          <p:cNvSpPr>
            <a:spLocks noGrp="1"/>
          </p:cNvSpPr>
          <p:nvPr>
            <p:ph type="title"/>
          </p:nvPr>
        </p:nvSpPr>
        <p:spPr>
          <a:xfrm>
            <a:off x="838080" y="0"/>
            <a:ext cx="10515240" cy="108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da-DK" sz="44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LUTS</a:t>
            </a:r>
            <a:endParaRPr b="0" lang="da-DK" sz="4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12" name="PlaceHolder 2"/>
          <p:cNvSpPr>
            <a:spLocks noGrp="1"/>
          </p:cNvSpPr>
          <p:nvPr>
            <p:ph/>
          </p:nvPr>
        </p:nvSpPr>
        <p:spPr>
          <a:xfrm>
            <a:off x="838080" y="1156320"/>
            <a:ext cx="10515240" cy="549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25000" lnSpcReduction="19999"/>
          </a:bodyPr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da-DK" sz="6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Vandladningssymptomer </a:t>
            </a:r>
            <a:endParaRPr b="0" lang="da-DK" sz="6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ff0000"/>
              </a:buClr>
              <a:buFont typeface="Arial"/>
              <a:buChar char="•"/>
            </a:pPr>
            <a:r>
              <a:rPr b="0" lang="da-DK" sz="6400" strike="noStrike" u="none">
                <a:solidFill>
                  <a:srgbClr val="ff0000"/>
                </a:solidFill>
                <a:effectLst/>
                <a:uFillTx/>
                <a:latin typeface="Calibri"/>
              </a:rPr>
              <a:t>Hyppigst hos mænd </a:t>
            </a:r>
            <a:endParaRPr b="0" lang="da-DK" sz="6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1" lang="da-DK" sz="6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Årsager</a:t>
            </a:r>
            <a:endParaRPr b="0" lang="da-DK" sz="6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685800" indent="-228600" defTabSz="914400">
              <a:lnSpc>
                <a:spcPct val="120000"/>
              </a:lnSpc>
              <a:spcBef>
                <a:spcPts val="499"/>
              </a:spcBef>
              <a:buClr>
                <a:srgbClr val="ff0000"/>
              </a:buClr>
              <a:buFont typeface="Arial"/>
              <a:buChar char="•"/>
            </a:pPr>
            <a:r>
              <a:rPr b="0" lang="da-DK" sz="6400" strike="noStrike" u="none">
                <a:solidFill>
                  <a:srgbClr val="ff0000"/>
                </a:solidFill>
                <a:effectLst/>
                <a:uFillTx/>
                <a:latin typeface="Calibri"/>
              </a:rPr>
              <a:t>Prostatahyperplasi (BPH) </a:t>
            </a:r>
            <a:endParaRPr b="0" lang="da-DK" sz="6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685800" indent="-228600" defTabSz="91440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da-DK" sz="6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Prostata cancer </a:t>
            </a:r>
            <a:endParaRPr b="0" lang="da-DK" sz="6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685800" indent="-228600" defTabSz="91440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da-DK" sz="6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Svag bækkenbund</a:t>
            </a:r>
            <a:endParaRPr b="0" lang="da-DK" sz="6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685800" indent="-228600" defTabSz="91440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da-DK" sz="6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Overaktiv blære </a:t>
            </a:r>
            <a:endParaRPr b="0" lang="da-DK" sz="6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1" lang="da-DK" sz="6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Udredning</a:t>
            </a:r>
            <a:r>
              <a:rPr b="0" lang="da-DK" sz="6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 </a:t>
            </a:r>
            <a:endParaRPr b="0" lang="da-DK" sz="6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685800" indent="-228600" defTabSz="91440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da-DK" sz="6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VVS  Rektaleksploration + PSA og DAN-PSS ved mænd</a:t>
            </a:r>
            <a:endParaRPr b="0" lang="da-DK" sz="6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685800" indent="-228600" defTabSz="91440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da-DK" sz="6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GU ved kvinder </a:t>
            </a:r>
            <a:endParaRPr b="0" lang="da-DK" sz="6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1" lang="da-DK" sz="6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Behandling</a:t>
            </a:r>
            <a:r>
              <a:rPr b="0" lang="da-DK" sz="6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 </a:t>
            </a:r>
            <a:endParaRPr b="0" lang="da-DK" sz="6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685800" indent="-228600" defTabSz="91440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da-DK" sz="6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Påkrævet, hvis der er påvirket nyrefunktion, hæmaturi eller hyppige UVI</a:t>
            </a:r>
            <a:endParaRPr b="0" lang="da-DK" sz="6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685800" indent="-228600" defTabSz="91440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da-DK" sz="6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Ellers behandles der først, hvis patienten har for mange subjektive gener </a:t>
            </a:r>
            <a:endParaRPr b="0" lang="da-DK" sz="6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685800" indent="-228600" defTabSz="91440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1" lang="da-DK" sz="6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Kan oftest klares med medicinsk behandling </a:t>
            </a:r>
            <a:endParaRPr b="0" lang="da-DK" sz="6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685800" indent="-228600" defTabSz="91440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1" lang="da-DK" sz="6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Kirurgisk behandling = </a:t>
            </a:r>
            <a:r>
              <a:rPr b="0" lang="da-DK" sz="6400" strike="noStrike" u="none">
                <a:solidFill>
                  <a:srgbClr val="ff0000"/>
                </a:solidFill>
                <a:effectLst/>
                <a:uFillTx/>
                <a:latin typeface="Calibri"/>
              </a:rPr>
              <a:t>TUR-P </a:t>
            </a:r>
            <a:endParaRPr b="0" lang="da-DK" sz="6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143000" indent="-228600" defTabSz="91440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da-DK" sz="6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Kan bruges hvis den medicinske behandling svigter, eller problemet vurderes for stort til medicinsk behandling</a:t>
            </a:r>
            <a:endParaRPr b="0" lang="da-DK" sz="6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</a:pPr>
            <a:endParaRPr b="0" lang="da-DK" sz="2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pic>
        <p:nvPicPr>
          <p:cNvPr id="313" name="Picture 2" descr="Blogs - Enlarged Prostate Surgery TURP and Its Complication"/>
          <p:cNvPicPr/>
          <p:nvPr/>
        </p:nvPicPr>
        <p:blipFill>
          <a:blip r:embed="rId2"/>
          <a:stretch/>
        </p:blipFill>
        <p:spPr>
          <a:xfrm>
            <a:off x="7601040" y="141480"/>
            <a:ext cx="4590720" cy="382320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PlaceHolder 1"/>
          <p:cNvSpPr>
            <a:spLocks noGrp="1"/>
          </p:cNvSpPr>
          <p:nvPr>
            <p:ph type="title"/>
          </p:nvPr>
        </p:nvSpPr>
        <p:spPr>
          <a:xfrm>
            <a:off x="838080" y="0"/>
            <a:ext cx="10515240" cy="1291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da-DK" sz="44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Prostata cancer </a:t>
            </a:r>
            <a:endParaRPr b="0" lang="da-DK" sz="4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15" name="PlaceHolder 2"/>
          <p:cNvSpPr>
            <a:spLocks noGrp="1"/>
          </p:cNvSpPr>
          <p:nvPr>
            <p:ph/>
          </p:nvPr>
        </p:nvSpPr>
        <p:spPr>
          <a:xfrm>
            <a:off x="838080" y="1188720"/>
            <a:ext cx="8238600" cy="5568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25000" lnSpcReduction="19999"/>
          </a:bodyPr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ff0000"/>
              </a:buClr>
              <a:buFont typeface="Arial"/>
              <a:buChar char="•"/>
            </a:pPr>
            <a:r>
              <a:rPr b="0" lang="da-DK" sz="5600" strike="noStrike" u="none">
                <a:solidFill>
                  <a:srgbClr val="ff0000"/>
                </a:solidFill>
                <a:effectLst/>
                <a:uFillTx/>
                <a:latin typeface="Calibri"/>
              </a:rPr>
              <a:t>Hyppigst forekommende cancer hos mænd i Danmark!</a:t>
            </a:r>
            <a:br>
              <a:rPr sz="5600"/>
            </a:br>
            <a:r>
              <a:rPr b="0" lang="da-DK" sz="5600" strike="noStrike" u="none">
                <a:solidFill>
                  <a:srgbClr val="ff0000"/>
                </a:solidFill>
                <a:effectLst/>
                <a:uFillTx/>
                <a:latin typeface="Calibri"/>
              </a:rPr>
              <a:t> </a:t>
            </a:r>
            <a:endParaRPr b="0" lang="da-DK" sz="56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da-DK" sz="56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Symptomer oftest som ved BPH = </a:t>
            </a:r>
            <a:r>
              <a:rPr b="0" lang="da-DK" sz="5600" strike="noStrike" u="none">
                <a:solidFill>
                  <a:srgbClr val="ff0000"/>
                </a:solidFill>
                <a:effectLst/>
                <a:uFillTx/>
                <a:latin typeface="Calibri"/>
              </a:rPr>
              <a:t>LUTS </a:t>
            </a:r>
            <a:endParaRPr b="0" lang="da-DK" sz="56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685800" indent="-228600" defTabSz="91440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da-DK" sz="4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Evt. hæmospermi </a:t>
            </a:r>
            <a:endParaRPr b="0" lang="da-DK" sz="4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685800" indent="-228600" defTabSz="91440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da-DK" sz="4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Evt. smerter i knogler (metastaser) og B-symptomer  </a:t>
            </a:r>
            <a:endParaRPr b="0" lang="da-DK" sz="4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457200" indent="0" defTabSz="914400">
              <a:lnSpc>
                <a:spcPct val="120000"/>
              </a:lnSpc>
              <a:spcBef>
                <a:spcPts val="499"/>
              </a:spcBef>
              <a:buNone/>
              <a:tabLst>
                <a:tab algn="l" pos="0"/>
              </a:tabLst>
            </a:pPr>
            <a:endParaRPr b="0" lang="da-DK" sz="4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da-DK" sz="56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Biomarkør = PSA </a:t>
            </a:r>
            <a:br>
              <a:rPr sz="5600"/>
            </a:br>
            <a:r>
              <a:rPr b="0" lang="da-DK" sz="56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 </a:t>
            </a:r>
            <a:endParaRPr b="0" lang="da-DK" sz="56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1" lang="da-DK" sz="56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Risikofaktorer </a:t>
            </a:r>
            <a:endParaRPr b="0" lang="da-DK" sz="56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685800" indent="-228600" defTabSz="91440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da-DK" sz="4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Alder</a:t>
            </a:r>
            <a:endParaRPr b="0" lang="da-DK" sz="4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685800" indent="-228600" defTabSz="91440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da-DK" sz="4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Vestlig livsstil </a:t>
            </a:r>
            <a:br>
              <a:rPr sz="5600"/>
            </a:br>
            <a:r>
              <a:rPr b="0" lang="da-DK" sz="56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 </a:t>
            </a:r>
            <a:endParaRPr b="0" lang="da-DK" sz="56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da-DK" sz="56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Jo tidligere sygdommen fanges, jo bedre overlevelse</a:t>
            </a:r>
            <a:endParaRPr b="0" lang="da-DK" sz="56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da-DK" sz="56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3 af 4 mænd dør ikke af prostatakræft men med den </a:t>
            </a:r>
            <a:br>
              <a:rPr sz="5600"/>
            </a:br>
            <a:r>
              <a:rPr b="0" lang="da-DK" sz="56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 </a:t>
            </a:r>
            <a:endParaRPr b="0" lang="da-DK" sz="56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ff0000"/>
              </a:buClr>
              <a:buFont typeface="Arial"/>
              <a:buChar char="•"/>
              <a:tabLst>
                <a:tab algn="l" pos="0"/>
              </a:tabLst>
            </a:pPr>
            <a:r>
              <a:rPr b="0" lang="da-DK" sz="5600" strike="noStrike" u="none">
                <a:solidFill>
                  <a:srgbClr val="ff0000"/>
                </a:solidFill>
                <a:effectLst/>
                <a:uFillTx/>
                <a:latin typeface="Calibri"/>
              </a:rPr>
              <a:t>Behandling</a:t>
            </a:r>
            <a:r>
              <a:rPr b="0" lang="da-DK" sz="56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 afhænger af TNM stadie, alder og comorbiditet </a:t>
            </a:r>
            <a:br>
              <a:rPr sz="5600"/>
            </a:br>
            <a:r>
              <a:rPr b="0" lang="da-DK" sz="56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 </a:t>
            </a:r>
            <a:endParaRPr b="0" lang="da-DK" sz="56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1" lang="da-DK" sz="56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Metastaserer til </a:t>
            </a:r>
            <a:endParaRPr b="0" lang="da-DK" sz="56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685800" indent="-228600" defTabSz="914400">
              <a:lnSpc>
                <a:spcPct val="120000"/>
              </a:lnSpc>
              <a:spcBef>
                <a:spcPts val="499"/>
              </a:spcBef>
              <a:buClr>
                <a:srgbClr val="ff0000"/>
              </a:buClr>
              <a:buFont typeface="Arial"/>
              <a:buChar char="•"/>
              <a:tabLst>
                <a:tab algn="l" pos="0"/>
              </a:tabLst>
            </a:pPr>
            <a:r>
              <a:rPr b="0" lang="da-DK" sz="4800" strike="noStrike" u="none">
                <a:solidFill>
                  <a:srgbClr val="ff0000"/>
                </a:solidFill>
                <a:effectLst/>
                <a:uFillTx/>
                <a:latin typeface="Calibri"/>
              </a:rPr>
              <a:t>Lymfeknuder (primært langs aorta) </a:t>
            </a:r>
            <a:endParaRPr b="0" lang="da-DK" sz="4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685800" indent="-228600" defTabSz="914400">
              <a:lnSpc>
                <a:spcPct val="120000"/>
              </a:lnSpc>
              <a:spcBef>
                <a:spcPts val="499"/>
              </a:spcBef>
              <a:buClr>
                <a:srgbClr val="ff0000"/>
              </a:buClr>
              <a:buFont typeface="Arial"/>
              <a:buChar char="•"/>
              <a:tabLst>
                <a:tab algn="l" pos="0"/>
              </a:tabLst>
            </a:pPr>
            <a:r>
              <a:rPr b="0" lang="da-DK" sz="4800" strike="noStrike" u="none">
                <a:solidFill>
                  <a:srgbClr val="ff0000"/>
                </a:solidFill>
                <a:effectLst/>
                <a:uFillTx/>
                <a:latin typeface="Calibri"/>
              </a:rPr>
              <a:t>Knogler  </a:t>
            </a:r>
            <a:endParaRPr b="0" lang="da-DK" sz="4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da-DK" sz="2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pic>
        <p:nvPicPr>
          <p:cNvPr id="316" name="Picture 4" descr="Prostate Cancer"/>
          <p:cNvPicPr/>
          <p:nvPr/>
        </p:nvPicPr>
        <p:blipFill>
          <a:blip r:embed="rId1"/>
          <a:stretch/>
        </p:blipFill>
        <p:spPr>
          <a:xfrm>
            <a:off x="7349400" y="1491120"/>
            <a:ext cx="4298040" cy="411876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" name="Picture 2" descr="Paediatric genitourinary cancers and late effects of treatment | Nature  Reviews Urology"/>
          <p:cNvPicPr/>
          <p:nvPr/>
        </p:nvPicPr>
        <p:blipFill>
          <a:blip r:embed="rId1"/>
          <a:stretch/>
        </p:blipFill>
        <p:spPr>
          <a:xfrm>
            <a:off x="6899400" y="1245240"/>
            <a:ext cx="5097960" cy="50752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1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da-DK" sz="44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Cancer i UG</a:t>
            </a:r>
            <a:endParaRPr b="0" lang="da-DK" sz="4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19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lnSpcReduction="9999"/>
          </a:bodyPr>
          <a:p>
            <a:pPr marL="228600" indent="-228600" defTabSz="914400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1" lang="da-DK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Cancer i UG er typisk placeret i </a:t>
            </a:r>
            <a:endParaRPr b="0" lang="da-DK" sz="2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685800" indent="-228600" defTabSz="914400">
              <a:lnSpc>
                <a:spcPct val="15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da-DK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Nyre</a:t>
            </a:r>
            <a:endParaRPr b="0" lang="da-DK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685800" indent="-228600" defTabSz="914400">
              <a:lnSpc>
                <a:spcPct val="15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da-DK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Blæren </a:t>
            </a:r>
            <a:endParaRPr b="0" lang="da-DK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685800" indent="-228600" defTabSz="914400">
              <a:lnSpc>
                <a:spcPct val="15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da-DK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Ureter (urinlederen) </a:t>
            </a:r>
            <a:endParaRPr b="0" lang="da-DK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685800" indent="-228600" defTabSz="914400">
              <a:lnSpc>
                <a:spcPct val="15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da-DK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For mænd: Penis, prostata og testis </a:t>
            </a:r>
            <a:endParaRPr b="0" lang="da-DK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685800" indent="-228600" defTabSz="914400">
              <a:lnSpc>
                <a:spcPct val="15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da-DK" sz="2400" strike="sngStrike" u="none">
                <a:solidFill>
                  <a:schemeClr val="dk1"/>
                </a:solidFill>
                <a:effectLst/>
                <a:uFillTx/>
                <a:latin typeface="Calibri"/>
              </a:rPr>
              <a:t>For kvinder: Ovarier, uterus, cervix, vulva </a:t>
            </a:r>
            <a:endParaRPr b="0" lang="da-DK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indent="0" defTabSz="914400">
              <a:lnSpc>
                <a:spcPct val="15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da-DK" sz="2800" strike="noStrike" u="none">
                <a:solidFill>
                  <a:srgbClr val="ff0000"/>
                </a:solidFill>
                <a:effectLst/>
                <a:uFillTx/>
                <a:latin typeface="Calibri"/>
              </a:rPr>
              <a:t>Hæmaturi = faresignal! Obs urinvejscancer!</a:t>
            </a:r>
            <a:endParaRPr b="0" lang="da-DK" sz="2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da-DK" sz="44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Hæmaturi</a:t>
            </a:r>
            <a:endParaRPr b="0" lang="da-DK" sz="4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21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6844680" cy="435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70000" lnSpcReduction="19999"/>
          </a:bodyPr>
          <a:p>
            <a:pPr marL="228600" indent="-228600" defTabSz="914400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1" lang="da-DK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Hæmaturi</a:t>
            </a:r>
            <a:r>
              <a:rPr b="0" lang="da-DK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 = blod i urinen </a:t>
            </a:r>
            <a:endParaRPr b="0" lang="da-DK" sz="2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685800" indent="-228600" defTabSz="914400">
              <a:lnSpc>
                <a:spcPct val="15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da-DK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Makroskopisk = synligt blod </a:t>
            </a:r>
            <a:endParaRPr b="0" lang="da-DK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685800" indent="-228600" defTabSz="914400">
              <a:lnSpc>
                <a:spcPct val="15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da-DK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Mikroskopisk = blod på U-stix</a:t>
            </a:r>
            <a:endParaRPr b="0" lang="da-DK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228600" indent="-228600" defTabSz="914400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1" lang="da-DK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Årsager = MANGE </a:t>
            </a:r>
            <a:endParaRPr b="0" lang="da-DK" sz="2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685800" indent="-228600" defTabSz="914400">
              <a:lnSpc>
                <a:spcPct val="15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da-DK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Oftest benigne (infektion, sten, traume mv) </a:t>
            </a:r>
            <a:endParaRPr b="0" lang="da-DK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685800" indent="-228600" defTabSz="914400">
              <a:lnSpc>
                <a:spcPct val="15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da-DK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KAN være tegn på cancer i urinvejene </a:t>
            </a:r>
            <a:endParaRPr b="0" lang="da-DK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228600" indent="-228600" defTabSz="914400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da-DK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Screener man befolkning med stix, vil 13-20% have hæmaturi, men kun 1-2% vil have patologisk tilstand i urinvejene</a:t>
            </a:r>
            <a:endParaRPr b="0" lang="da-DK" sz="2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228600" indent="-228600" defTabSz="914400">
              <a:lnSpc>
                <a:spcPct val="150000"/>
              </a:lnSpc>
              <a:spcBef>
                <a:spcPts val="1001"/>
              </a:spcBef>
              <a:buClr>
                <a:srgbClr val="ff0000"/>
              </a:buClr>
              <a:buFont typeface="Arial"/>
              <a:buChar char="•"/>
            </a:pPr>
            <a:r>
              <a:rPr b="1" lang="da-DK" sz="2800" strike="noStrike" u="none">
                <a:solidFill>
                  <a:srgbClr val="ff0000"/>
                </a:solidFill>
                <a:effectLst/>
                <a:uFillTx/>
                <a:latin typeface="Calibri"/>
              </a:rPr>
              <a:t>Makroskopisk hæmaturi = faresignal! </a:t>
            </a:r>
            <a:endParaRPr b="0" lang="da-DK" sz="2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685800" indent="-228600" defTabSz="914400">
              <a:lnSpc>
                <a:spcPct val="150000"/>
              </a:lnSpc>
              <a:spcBef>
                <a:spcPts val="499"/>
              </a:spcBef>
              <a:buClr>
                <a:srgbClr val="ff0000"/>
              </a:buClr>
              <a:buFont typeface="Arial"/>
              <a:buChar char="•"/>
            </a:pPr>
            <a:r>
              <a:rPr b="1" lang="da-DK" sz="2400" strike="noStrike" u="none">
                <a:solidFill>
                  <a:srgbClr val="ff0000"/>
                </a:solidFill>
                <a:effectLst/>
                <a:uFillTx/>
                <a:latin typeface="Calibri"/>
              </a:rPr>
              <a:t>Altid obs cancer i blære/nyre </a:t>
            </a:r>
            <a:endParaRPr b="0" lang="da-DK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indent="0" defTabSz="914400">
              <a:lnSpc>
                <a:spcPct val="150000"/>
              </a:lnSpc>
              <a:spcBef>
                <a:spcPts val="1001"/>
              </a:spcBef>
              <a:buNone/>
            </a:pPr>
            <a:endParaRPr b="0" lang="da-DK" sz="2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</a:pPr>
            <a:endParaRPr b="0" lang="da-DK" sz="2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pic>
        <p:nvPicPr>
          <p:cNvPr id="322" name="Picture 2" descr="Blood In Urine (Hematuria): Causes, Diagnosis &amp; Treatment"/>
          <p:cNvPicPr/>
          <p:nvPr/>
        </p:nvPicPr>
        <p:blipFill>
          <a:blip r:embed="rId1"/>
          <a:stretch/>
        </p:blipFill>
        <p:spPr>
          <a:xfrm>
            <a:off x="7872840" y="768600"/>
            <a:ext cx="3940920" cy="532044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3" name="Rectangle 3078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324" name="Picture 2" descr="FAQ - Vi hjælper med at besvare dine spørgsmål."/>
          <p:cNvSpPr/>
          <p:nvPr/>
        </p:nvSpPr>
        <p:spPr>
          <a:xfrm>
            <a:off x="1071720" y="530640"/>
            <a:ext cx="4973040" cy="5683680"/>
          </a:xfrm>
          <a:custGeom>
            <a:avLst/>
            <a:gdLst>
              <a:gd name="textAreaLeft" fmla="*/ 0 w 4973040"/>
              <a:gd name="textAreaRight" fmla="*/ 4973400 w 4973040"/>
              <a:gd name="textAreaTop" fmla="*/ 0 h 5683680"/>
              <a:gd name="textAreaBottom" fmla="*/ 5684040 h 5683680"/>
            </a:gdLst>
            <a:ahLst/>
            <a:cxnLst/>
            <a:rect l="textAreaLeft" t="textAreaTop" r="textAreaRight" b="textAreaBottom"/>
            <a:pathLst>
              <a:path w="4643496" h="5550370">
                <a:moveTo>
                  <a:pt x="81586" y="0"/>
                </a:moveTo>
                <a:lnTo>
                  <a:pt x="4561910" y="0"/>
                </a:lnTo>
                <a:cubicBezTo>
                  <a:pt x="4606969" y="0"/>
                  <a:pt x="4643496" y="36527"/>
                  <a:pt x="4643496" y="81586"/>
                </a:cubicBezTo>
                <a:lnTo>
                  <a:pt x="4643496" y="5468784"/>
                </a:lnTo>
                <a:cubicBezTo>
                  <a:pt x="4643496" y="5513843"/>
                  <a:pt x="4606969" y="5550370"/>
                  <a:pt x="4561910" y="5550370"/>
                </a:cubicBezTo>
                <a:lnTo>
                  <a:pt x="81586" y="5550370"/>
                </a:lnTo>
                <a:cubicBezTo>
                  <a:pt x="36527" y="5550370"/>
                  <a:pt x="0" y="5513843"/>
                  <a:pt x="0" y="5468784"/>
                </a:cubicBezTo>
                <a:lnTo>
                  <a:pt x="0" y="81586"/>
                </a:lnTo>
                <a:cubicBezTo>
                  <a:pt x="0" y="36527"/>
                  <a:pt x="36527" y="0"/>
                  <a:pt x="81586" y="0"/>
                </a:cubicBez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DK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25" name="Arc 3080"/>
          <p:cNvSpPr/>
          <p:nvPr/>
        </p:nvSpPr>
        <p:spPr>
          <a:xfrm rot="6268800">
            <a:off x="8718120" y="3339360"/>
            <a:ext cx="2987640" cy="2987640"/>
          </a:xfrm>
          <a:prstGeom prst="arc">
            <a:avLst>
              <a:gd name="adj1" fmla="val 14441841"/>
              <a:gd name="adj2" fmla="val 0"/>
            </a:avLst>
          </a:prstGeom>
          <a:noFill/>
          <a:ln cap="rnd" w="127000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Calibri"/>
            </a:endParaRPr>
          </a:p>
        </p:txBody>
      </p:sp>
      <p:sp>
        <p:nvSpPr>
          <p:cNvPr id="326" name="PlaceHolder 1"/>
          <p:cNvSpPr>
            <a:spLocks noGrp="1"/>
          </p:cNvSpPr>
          <p:nvPr>
            <p:ph/>
          </p:nvPr>
        </p:nvSpPr>
        <p:spPr>
          <a:xfrm>
            <a:off x="6769440" y="1825560"/>
            <a:ext cx="4770720" cy="4388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da-DK" sz="6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Afsluttende spørgsmål? </a:t>
            </a:r>
            <a:endParaRPr b="0" lang="da-DK" sz="6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7" name="Rectangle 4104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328" name="PlaceHolder 1"/>
          <p:cNvSpPr>
            <a:spLocks noGrp="1"/>
          </p:cNvSpPr>
          <p:nvPr>
            <p:ph type="title"/>
          </p:nvPr>
        </p:nvSpPr>
        <p:spPr>
          <a:xfrm>
            <a:off x="575640" y="1032120"/>
            <a:ext cx="5120280" cy="1254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 fontScale="85000" lnSpcReduction="9999"/>
          </a:bodyPr>
          <a:p>
            <a:pPr indent="0" defTabSz="914400">
              <a:lnSpc>
                <a:spcPct val="90000"/>
              </a:lnSpc>
              <a:buNone/>
            </a:pPr>
            <a:r>
              <a:rPr b="1" lang="da-DK" sz="54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Tak for denne gang</a:t>
            </a:r>
            <a:endParaRPr b="0" lang="da-DK" sz="5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29" name="PlaceHolder 2"/>
          <p:cNvSpPr>
            <a:spLocks noGrp="1"/>
          </p:cNvSpPr>
          <p:nvPr>
            <p:ph/>
          </p:nvPr>
        </p:nvSpPr>
        <p:spPr>
          <a:xfrm>
            <a:off x="689760" y="3686040"/>
            <a:ext cx="7459560" cy="2587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da-DK" sz="36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Rigtig meget held og lykke til eksamen!</a:t>
            </a:r>
            <a:br>
              <a:rPr sz="3600"/>
            </a:br>
            <a:r>
              <a:rPr b="0" lang="da-DK" sz="36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 </a:t>
            </a:r>
            <a:endParaRPr b="0" lang="da-DK" sz="36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da-DK" sz="36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… Og med jeres videre uddannelse </a:t>
            </a:r>
            <a:r>
              <a:rPr b="0" lang="da-DK" sz="3600" strike="noStrike" u="none">
                <a:solidFill>
                  <a:schemeClr val="dk1"/>
                </a:solidFill>
                <a:effectLst/>
                <a:uFillTx/>
                <a:latin typeface="Wingdings"/>
              </a:rPr>
              <a:t></a:t>
            </a:r>
            <a:r>
              <a:rPr b="0" lang="da-DK" sz="36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 </a:t>
            </a:r>
            <a:endParaRPr b="0" lang="da-DK" sz="36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da-DK" sz="2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30" name="Oval 4106"/>
          <p:cNvSpPr/>
          <p:nvPr/>
        </p:nvSpPr>
        <p:spPr>
          <a:xfrm>
            <a:off x="10420560" y="1364760"/>
            <a:ext cx="947160" cy="92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trike="noStrike" u="none">
              <a:solidFill>
                <a:srgbClr val="ffffff"/>
              </a:solidFill>
              <a:effectLst/>
              <a:uFillTx/>
              <a:latin typeface="Calibri"/>
            </a:endParaRPr>
          </a:p>
        </p:txBody>
      </p:sp>
      <p:sp>
        <p:nvSpPr>
          <p:cNvPr id="331" name="Picture 2" descr="Held og lykke plakat af Bye Bye White Walls - Printler"/>
          <p:cNvSpPr/>
          <p:nvPr/>
        </p:nvSpPr>
        <p:spPr>
          <a:xfrm>
            <a:off x="7901280" y="2727720"/>
            <a:ext cx="4290480" cy="4129920"/>
          </a:xfrm>
          <a:custGeom>
            <a:avLst/>
            <a:gdLst>
              <a:gd name="textAreaLeft" fmla="*/ 0 w 4290480"/>
              <a:gd name="textAreaRight" fmla="*/ 4290840 w 4290480"/>
              <a:gd name="textAreaTop" fmla="*/ 0 h 4129920"/>
              <a:gd name="textAreaBottom" fmla="*/ 4130280 h 4129920"/>
            </a:gdLst>
            <a:ahLst/>
            <a:cxnLst/>
            <a:rect l="textAreaLeft" t="textAreaTop" r="textAreaRight" b="textAreaBottom"/>
            <a:pathLst>
              <a:path w="4290741" h="4130271">
                <a:moveTo>
                  <a:pt x="2503809" y="0"/>
                </a:moveTo>
                <a:cubicBezTo>
                  <a:pt x="3157405" y="0"/>
                  <a:pt x="3752509" y="250434"/>
                  <a:pt x="4198398" y="660580"/>
                </a:cubicBezTo>
                <a:lnTo>
                  <a:pt x="4290741" y="751286"/>
                </a:lnTo>
                <a:lnTo>
                  <a:pt x="4290741" y="4130271"/>
                </a:lnTo>
                <a:lnTo>
                  <a:pt x="604508" y="4130271"/>
                </a:lnTo>
                <a:lnTo>
                  <a:pt x="461940" y="3953232"/>
                </a:lnTo>
                <a:cubicBezTo>
                  <a:pt x="171051" y="3544183"/>
                  <a:pt x="0" y="3043971"/>
                  <a:pt x="0" y="2503809"/>
                </a:cubicBezTo>
                <a:cubicBezTo>
                  <a:pt x="0" y="1120992"/>
                  <a:pt x="1120992" y="0"/>
                  <a:pt x="2503809" y="0"/>
                </a:cubicBez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DK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32" name="Arc 4108"/>
          <p:cNvSpPr/>
          <p:nvPr/>
        </p:nvSpPr>
        <p:spPr>
          <a:xfrm flipV="1" rot="4758600">
            <a:off x="6033960" y="-672840"/>
            <a:ext cx="4020840" cy="4020840"/>
          </a:xfrm>
          <a:prstGeom prst="arc">
            <a:avLst>
              <a:gd name="adj1" fmla="val 16200000"/>
              <a:gd name="adj2" fmla="val 20093138"/>
            </a:avLst>
          </a:prstGeom>
          <a:noFill/>
          <a:ln cap="rnd" w="127000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33" name="Picture 4" descr="Firkløver Massage | Højbjerg"/>
          <p:cNvSpPr/>
          <p:nvPr/>
        </p:nvSpPr>
        <p:spPr>
          <a:xfrm>
            <a:off x="6261480" y="0"/>
            <a:ext cx="3519000" cy="3007440"/>
          </a:xfrm>
          <a:custGeom>
            <a:avLst/>
            <a:gdLst>
              <a:gd name="textAreaLeft" fmla="*/ 0 w 3519000"/>
              <a:gd name="textAreaRight" fmla="*/ 3519360 w 3519000"/>
              <a:gd name="textAreaTop" fmla="*/ 0 h 3007440"/>
              <a:gd name="textAreaBottom" fmla="*/ 3007800 h 3007440"/>
            </a:gdLst>
            <a:ahLst/>
            <a:cxnLst/>
            <a:rect l="textAreaLeft" t="textAreaTop" r="textAreaRight" b="textAreaBottom"/>
            <a:pathLst>
              <a:path w="3519312" h="3007909">
                <a:moveTo>
                  <a:pt x="519780" y="0"/>
                </a:moveTo>
                <a:lnTo>
                  <a:pt x="2999532" y="0"/>
                </a:lnTo>
                <a:lnTo>
                  <a:pt x="3003921" y="3989"/>
                </a:lnTo>
                <a:cubicBezTo>
                  <a:pt x="3322356" y="322424"/>
                  <a:pt x="3519312" y="762338"/>
                  <a:pt x="3519312" y="1248253"/>
                </a:cubicBezTo>
                <a:cubicBezTo>
                  <a:pt x="3519312" y="2220084"/>
                  <a:pt x="2731487" y="3007909"/>
                  <a:pt x="1759656" y="3007909"/>
                </a:cubicBezTo>
                <a:cubicBezTo>
                  <a:pt x="787826" y="3007909"/>
                  <a:pt x="0" y="2220084"/>
                  <a:pt x="0" y="1248253"/>
                </a:cubicBezTo>
                <a:cubicBezTo>
                  <a:pt x="0" y="762338"/>
                  <a:pt x="196957" y="322424"/>
                  <a:pt x="515392" y="3989"/>
                </a:cubicBez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DK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da-DK" sz="44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Eksempler på gamle eksamensspørgsmål 3 </a:t>
            </a:r>
            <a:endParaRPr b="0" lang="da-DK" sz="4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da-DK" sz="1800" strike="noStrike" u="none">
                <a:solidFill>
                  <a:schemeClr val="dk1"/>
                </a:solidFill>
                <a:effectLst/>
                <a:uFillTx/>
                <a:latin typeface="Calibri"/>
                <a:ea typeface="Calibri"/>
              </a:rPr>
              <a:t>5. Hvilken af følgende er risikofaktor for udvikling af åreforkalkning?</a:t>
            </a:r>
            <a:endParaRPr b="0" lang="da-DK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3636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da-DK" sz="1800" strike="noStrike" u="none">
                <a:solidFill>
                  <a:schemeClr val="dk1"/>
                </a:solidFill>
                <a:effectLst/>
                <a:uFillTx/>
                <a:latin typeface="Calibri"/>
                <a:ea typeface="Calibri"/>
              </a:rPr>
              <a:t>A Tobaksrygning</a:t>
            </a:r>
            <a:endParaRPr b="0" lang="da-DK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3636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da-DK" sz="1800" strike="noStrike" u="none">
                <a:solidFill>
                  <a:schemeClr val="dk1"/>
                </a:solidFill>
                <a:effectLst/>
                <a:uFillTx/>
                <a:latin typeface="Calibri"/>
                <a:ea typeface="Calibri"/>
              </a:rPr>
              <a:t>B Kvindeligt køn (XX)</a:t>
            </a:r>
            <a:endParaRPr b="0" lang="da-DK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3636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da-DK" sz="1800" strike="noStrike" u="none">
                <a:solidFill>
                  <a:schemeClr val="dk1"/>
                </a:solidFill>
                <a:effectLst/>
                <a:uFillTx/>
                <a:latin typeface="Calibri"/>
                <a:ea typeface="Calibri"/>
              </a:rPr>
              <a:t>C Lavt blodtryk</a:t>
            </a:r>
            <a:endParaRPr b="0" lang="da-DK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da-DK" sz="1800" strike="noStrike" u="none">
                <a:solidFill>
                  <a:schemeClr val="dk1"/>
                </a:solidFill>
                <a:effectLst/>
                <a:uFillTx/>
                <a:latin typeface="Calibri"/>
                <a:ea typeface="Calibri"/>
              </a:rPr>
              <a:t>D Bindevævssygdom</a:t>
            </a:r>
            <a:endParaRPr b="0" lang="da-DK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da-DK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da-DK" sz="1800" strike="noStrike" u="none">
                <a:solidFill>
                  <a:schemeClr val="dk1"/>
                </a:solidFill>
                <a:effectLst/>
                <a:uFillTx/>
                <a:latin typeface="Calibri"/>
                <a:ea typeface="Calibri"/>
              </a:rPr>
              <a:t>6. Hvilken lidelse skal altid mistænkes hos patienter, som pludseligt oplever sort, ildelugtende afføring (melæna) eller kaffegrumslignende opkastning? </a:t>
            </a:r>
            <a:endParaRPr b="0" lang="da-DK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3636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da-DK" sz="1800" strike="noStrike" u="none">
                <a:solidFill>
                  <a:schemeClr val="dk1"/>
                </a:solidFill>
                <a:effectLst/>
                <a:uFillTx/>
                <a:latin typeface="Calibri"/>
                <a:ea typeface="Calibri"/>
              </a:rPr>
              <a:t>A Blødning fra hæmoride</a:t>
            </a:r>
            <a:endParaRPr b="0" lang="da-DK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3636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da-DK" sz="1800" strike="noStrike" u="none">
                <a:solidFill>
                  <a:schemeClr val="dk1"/>
                </a:solidFill>
                <a:effectLst/>
                <a:uFillTx/>
                <a:latin typeface="Calibri"/>
                <a:ea typeface="Calibri"/>
              </a:rPr>
              <a:t>B Blødning fra øvre mave-tarmkanal</a:t>
            </a:r>
            <a:endParaRPr b="0" lang="da-DK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3636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da-DK" sz="1800" strike="noStrike" u="none">
                <a:solidFill>
                  <a:schemeClr val="dk1"/>
                </a:solidFill>
                <a:effectLst/>
                <a:uFillTx/>
                <a:latin typeface="Calibri"/>
                <a:ea typeface="Calibri"/>
              </a:rPr>
              <a:t>C Kræft i tyktarmen</a:t>
            </a:r>
            <a:endParaRPr b="0" lang="da-DK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da-DK" sz="1800" strike="noStrike" u="none">
                <a:solidFill>
                  <a:schemeClr val="dk1"/>
                </a:solidFill>
                <a:effectLst/>
                <a:uFillTx/>
                <a:latin typeface="Calibri"/>
                <a:ea typeface="Calibri"/>
              </a:rPr>
              <a:t>D Bugspytkirtelbetændelse</a:t>
            </a:r>
            <a:endParaRPr b="0" lang="da-DK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13" dur="indefinite" restart="never" nodeType="tmRoot">
          <p:childTnLst>
            <p:seq>
              <p:cTn id="114" dur="indefinite" nodeType="mainSeq">
                <p:childTnLst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da-DK" sz="44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Highlights fra undervisning – lektion 1 </a:t>
            </a:r>
            <a:endParaRPr b="0" lang="da-DK" sz="4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graphicFrame>
        <p:nvGraphicFramePr>
          <p:cNvPr id="1" name="Diagram1"/>
          <p:cNvGraphicFramePr/>
          <p:nvPr>
            <p:extLst>
              <p:ext uri="{D42A27DB-BD31-4B8C-83A1-F6EECF244321}">
                <p14:modId xmlns:p14="http://schemas.microsoft.com/office/powerpoint/2010/main" val="1988794445"/>
              </p:ext>
            </p:extLst>
          </p:nvPr>
        </p:nvGraphicFramePr>
        <p:xfrm>
          <a:off x="838080" y="1825560"/>
          <a:ext cx="10515240" cy="43509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-tema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42</TotalTime>
  <Application>LibreOffice/25.8.3.2$Linux_X86_64 LibreOffice_project/580$Build-2</Application>
  <AppVersion>15.0000</AppVersion>
  <Words>23214</Words>
  <Paragraphs>991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2025-06-13T10:16:06Z</dcterms:created>
  <dc:creator>Elsi Brink</dc:creator>
  <dc:description/>
  <dc:language>en-DK</dc:language>
  <cp:lastModifiedBy/>
  <dcterms:modified xsi:type="dcterms:W3CDTF">2025-12-18T12:19:55Z</dcterms:modified>
  <cp:revision>36</cp:revision>
  <dc:subject/>
  <dc:title>Undervisning UCL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/>
  </property>
  <property fmtid="{D5CDD505-2E9C-101B-9397-08002B2CF9AE}" pid="3" name="KSOProductBuildVer">
    <vt:lpwstr>1033-11.1.0.11723</vt:lpwstr>
  </property>
  <property fmtid="{D5CDD505-2E9C-101B-9397-08002B2CF9AE}" pid="4" name="Notes">
    <vt:i4>54</vt:i4>
  </property>
  <property fmtid="{D5CDD505-2E9C-101B-9397-08002B2CF9AE}" pid="5" name="PresentationFormat">
    <vt:lpwstr>Widescreen</vt:lpwstr>
  </property>
  <property fmtid="{D5CDD505-2E9C-101B-9397-08002B2CF9AE}" pid="6" name="Slides">
    <vt:i4>76</vt:i4>
  </property>
</Properties>
</file>